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6" r:id="rId3"/>
    <p:sldId id="258" r:id="rId4"/>
    <p:sldId id="275" r:id="rId5"/>
    <p:sldId id="270" r:id="rId6"/>
    <p:sldId id="276" r:id="rId7"/>
    <p:sldId id="271" r:id="rId8"/>
    <p:sldId id="278" r:id="rId9"/>
    <p:sldId id="277" r:id="rId10"/>
    <p:sldId id="279" r:id="rId11"/>
    <p:sldId id="260" r:id="rId12"/>
    <p:sldId id="280" r:id="rId13"/>
    <p:sldId id="26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C7C7C"/>
    <a:srgbClr val="F5F5F5"/>
    <a:srgbClr val="E94901"/>
    <a:srgbClr val="FE4D01"/>
    <a:srgbClr val="E14F38"/>
    <a:srgbClr val="9F9B9A"/>
    <a:srgbClr val="333743"/>
    <a:srgbClr val="FF9999"/>
    <a:srgbClr val="8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14" autoAdjust="0"/>
    <p:restoredTop sz="86729" autoAdjust="0"/>
  </p:normalViewPr>
  <p:slideViewPr>
    <p:cSldViewPr snapToGrid="0">
      <p:cViewPr varScale="1">
        <p:scale>
          <a:sx n="100" d="100"/>
          <a:sy n="100" d="100"/>
        </p:scale>
        <p:origin x="8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8"/>
    </p:cViewPr>
  </p:sorterViewPr>
  <p:notesViewPr>
    <p:cSldViewPr snapToGrid="0">
      <p:cViewPr varScale="1">
        <p:scale>
          <a:sx n="87" d="100"/>
          <a:sy n="87" d="100"/>
        </p:scale>
        <p:origin x="31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297F6-0DEB-4009-9ADC-3D8F2C8B578C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E51DA-5774-46A7-A741-B4FF1413A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조 </a:t>
            </a:r>
            <a:r>
              <a:rPr lang="en-US" altLang="ko-KR" dirty="0"/>
              <a:t>GPS</a:t>
            </a:r>
            <a:r>
              <a:rPr lang="ko-KR" altLang="en-US" dirty="0"/>
              <a:t>를 이용한 실시간 위치공유 앱</a:t>
            </a:r>
            <a:r>
              <a:rPr lang="en-US" altLang="ko-KR" dirty="0"/>
              <a:t>, </a:t>
            </a:r>
            <a:r>
              <a:rPr lang="ko-KR" altLang="en-US" dirty="0" err="1"/>
              <a:t>팀소개</a:t>
            </a:r>
            <a:endParaRPr lang="en-US" altLang="ko-KR" dirty="0"/>
          </a:p>
          <a:p>
            <a:r>
              <a:rPr lang="ko-KR" altLang="en-US" dirty="0"/>
              <a:t>중간발표와 중복되는 내용들은 최대한 제외하고 결과물에 대해 중점적으로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723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상대방의 핀을 </a:t>
            </a:r>
            <a:r>
              <a:rPr lang="ko-KR" altLang="en-US" dirty="0" err="1"/>
              <a:t>클릭하였을때</a:t>
            </a:r>
            <a:r>
              <a:rPr lang="en-US" altLang="ko-KR" dirty="0"/>
              <a:t>,</a:t>
            </a:r>
            <a:r>
              <a:rPr lang="ko-KR" altLang="en-US" dirty="0"/>
              <a:t> 상대방과의 거리를 나타내기 위해 </a:t>
            </a:r>
            <a:r>
              <a:rPr lang="en-US" altLang="ko-KR" dirty="0"/>
              <a:t>Firebase</a:t>
            </a:r>
            <a:r>
              <a:rPr lang="ko-KR" altLang="en-US" dirty="0"/>
              <a:t>에서 불러온 위도와 경도 값을 이용하여 다음과 같은 함수를 통해 거리를 </a:t>
            </a:r>
            <a:r>
              <a:rPr lang="en-US" altLang="ko-KR" dirty="0"/>
              <a:t>m</a:t>
            </a:r>
            <a:r>
              <a:rPr lang="ko-KR" altLang="en-US" dirty="0"/>
              <a:t>단위로 나타낼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142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기대효과 및 활용방안과 예상되는 성과입니다</a:t>
            </a:r>
            <a:r>
              <a:rPr lang="en-US" altLang="ko-KR" dirty="0"/>
              <a:t>. </a:t>
            </a:r>
            <a:r>
              <a:rPr lang="ko-KR" altLang="en-US" dirty="0"/>
              <a:t>이 내용들은 중간발표때 이미 </a:t>
            </a:r>
            <a:r>
              <a:rPr lang="ko-KR" altLang="en-US" dirty="0" err="1"/>
              <a:t>말씀드린바</a:t>
            </a:r>
            <a:r>
              <a:rPr lang="ko-KR" altLang="en-US" dirty="0"/>
              <a:t> 있으므로 자세한 말은 따로 드리지 않겠습니다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723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</a:t>
            </a:r>
            <a:r>
              <a:rPr lang="ko-KR" altLang="en-US" dirty="0" err="1"/>
              <a:t>말씀드린것에</a:t>
            </a:r>
            <a:r>
              <a:rPr lang="ko-KR" altLang="en-US" dirty="0"/>
              <a:t> 대한 짧은 </a:t>
            </a:r>
            <a:r>
              <a:rPr lang="ko-KR" altLang="en-US" dirty="0" err="1"/>
              <a:t>테스트영상입니다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8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프로젝트 계획당시 서버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알람 등등 거창한 계획들을 세웠으나</a:t>
            </a:r>
            <a:r>
              <a:rPr lang="en-US" altLang="ko-KR" dirty="0"/>
              <a:t>, </a:t>
            </a:r>
            <a:r>
              <a:rPr lang="ko-KR" altLang="en-US" dirty="0"/>
              <a:t>막상 프로젝트를 시작하여 작업을 하다 보니 여러가지 문제들이 너무 많이 있었습니다</a:t>
            </a:r>
            <a:r>
              <a:rPr lang="en-US" altLang="ko-KR" dirty="0"/>
              <a:t>. </a:t>
            </a:r>
            <a:r>
              <a:rPr lang="ko-KR" altLang="en-US" dirty="0"/>
              <a:t>서버구축에 문제가 생겨 다음 액티비티로 넘어가지못하고 원인을 한참을 찾다가 시간을 허비하고</a:t>
            </a:r>
            <a:r>
              <a:rPr lang="en-US" altLang="ko-KR" dirty="0"/>
              <a:t>,</a:t>
            </a:r>
            <a:r>
              <a:rPr lang="ko-KR" altLang="en-US" dirty="0"/>
              <a:t> 모든 라이브러리를 다 알지못하니</a:t>
            </a:r>
            <a:r>
              <a:rPr lang="en-US" altLang="ko-KR" dirty="0"/>
              <a:t>, </a:t>
            </a:r>
            <a:r>
              <a:rPr lang="ko-KR" altLang="en-US" dirty="0" err="1"/>
              <a:t>어떤것이</a:t>
            </a:r>
            <a:r>
              <a:rPr lang="ko-KR" altLang="en-US" dirty="0"/>
              <a:t> 버전이 바뀌면 </a:t>
            </a:r>
            <a:r>
              <a:rPr lang="ko-KR" altLang="en-US" dirty="0" err="1"/>
              <a:t>다른것들을</a:t>
            </a:r>
            <a:r>
              <a:rPr lang="ko-KR" altLang="en-US" dirty="0"/>
              <a:t> 또 다 </a:t>
            </a:r>
            <a:r>
              <a:rPr lang="ko-KR" altLang="en-US" dirty="0" err="1"/>
              <a:t>바꿔줘야되고</a:t>
            </a:r>
            <a:r>
              <a:rPr lang="en-US" altLang="ko-KR" dirty="0"/>
              <a:t>..</a:t>
            </a:r>
            <a:r>
              <a:rPr lang="ko-KR" altLang="en-US" dirty="0"/>
              <a:t> 하나가 해결되면 또 다른 문제가 생기고 이런 것들이 자꾸 반복되며 악순환 되었습니다</a:t>
            </a:r>
            <a:r>
              <a:rPr lang="en-US" altLang="ko-KR" dirty="0"/>
              <a:t>. </a:t>
            </a:r>
            <a:r>
              <a:rPr lang="ko-KR" altLang="en-US" dirty="0"/>
              <a:t>그러다 보니 시간이 촉박하여 계획한만큼 기능들을 다 구현하지는 못하였습니다</a:t>
            </a:r>
            <a:r>
              <a:rPr lang="en-US" altLang="ko-KR" dirty="0"/>
              <a:t>. </a:t>
            </a:r>
            <a:r>
              <a:rPr lang="ko-KR" altLang="en-US" dirty="0"/>
              <a:t>결과물이 비록 </a:t>
            </a:r>
            <a:r>
              <a:rPr lang="ko-KR" altLang="en-US" dirty="0" err="1"/>
              <a:t>만족스럽진</a:t>
            </a:r>
            <a:r>
              <a:rPr lang="ko-KR" altLang="en-US" dirty="0"/>
              <a:t> 못하지만 그래도 이 수업을 통해 많은 것들을 배우고 또 좋은 경험이 된 것 같습니다</a:t>
            </a:r>
            <a:r>
              <a:rPr lang="en-US" altLang="ko-KR" dirty="0"/>
              <a:t>. </a:t>
            </a:r>
            <a:r>
              <a:rPr lang="ko-KR" altLang="en-US" dirty="0"/>
              <a:t>준비한 발표는 여기까지 입니다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90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설정 과제목표와</a:t>
            </a:r>
            <a:r>
              <a:rPr lang="ko-KR" altLang="en-US" baseline="0" dirty="0"/>
              <a:t> 결과로 나온 주요 앱 내용</a:t>
            </a:r>
            <a:r>
              <a:rPr lang="en-US" altLang="ko-KR" baseline="0" dirty="0"/>
              <a:t>, </a:t>
            </a:r>
            <a:r>
              <a:rPr lang="ko-KR" altLang="en-US" baseline="0" dirty="0"/>
              <a:t>활용방안 및 기대효과 그리고 이 프로젝트를 통해 </a:t>
            </a:r>
            <a:r>
              <a:rPr lang="ko-KR" altLang="en-US" baseline="0" dirty="0" err="1"/>
              <a:t>느낀점과</a:t>
            </a:r>
            <a:r>
              <a:rPr lang="ko-KR" altLang="en-US" baseline="0" dirty="0"/>
              <a:t> 마무리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78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설정 과제목표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ko-KR" altLang="en-US" baseline="0" dirty="0"/>
              <a:t>앱과 데이터를 관리하는 서버를 만들어 각각의 기능들을 추가하려 했으나</a:t>
            </a:r>
            <a:r>
              <a:rPr lang="en-US" altLang="ko-KR" baseline="0" dirty="0"/>
              <a:t>,</a:t>
            </a:r>
            <a:r>
              <a:rPr lang="ko-KR" altLang="en-US" baseline="0" dirty="0"/>
              <a:t> 제작과정에서 예상치 못한 여러가지 문제들로 인하여 처음 계획했던 목표 전체를 다 구현하지는 못함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49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앱을 실행하면 좌측의 이미지가 나타나게 되고</a:t>
            </a:r>
            <a:r>
              <a:rPr lang="en-US" altLang="ko-KR" dirty="0"/>
              <a:t>, </a:t>
            </a:r>
            <a:r>
              <a:rPr lang="ko-KR" altLang="en-US" dirty="0"/>
              <a:t>설정한 시간 </a:t>
            </a:r>
            <a:r>
              <a:rPr lang="en-US" altLang="ko-KR" dirty="0"/>
              <a:t>3</a:t>
            </a:r>
            <a:r>
              <a:rPr lang="ko-KR" altLang="en-US" dirty="0"/>
              <a:t>초의 시간이 지나고 나면 우측의 이미지처럼 로그인 버튼이 나타나게 구현을 하였습니다</a:t>
            </a:r>
            <a:r>
              <a:rPr lang="en-US" altLang="ko-KR" dirty="0"/>
              <a:t>. </a:t>
            </a:r>
            <a:r>
              <a:rPr lang="ko-KR" altLang="en-US" dirty="0"/>
              <a:t>★여기서 이 로그인 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3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로그인 페이지가 나타나게 됩니다</a:t>
            </a:r>
            <a:r>
              <a:rPr lang="en-US" altLang="ko-KR" dirty="0"/>
              <a:t>.</a:t>
            </a:r>
            <a:r>
              <a:rPr lang="ko-KR" altLang="en-US" dirty="0"/>
              <a:t> 여기서 미리 만들어 둔 계정으로 로그인을 하면 ★다음과 같이 </a:t>
            </a:r>
            <a:r>
              <a:rPr lang="ko-KR" altLang="en-US" dirty="0" err="1"/>
              <a:t>접속자</a:t>
            </a:r>
            <a:r>
              <a:rPr lang="ko-KR" altLang="en-US" dirty="0"/>
              <a:t> 현황을 나타내는 페이지로 넘어오며 ★현재 접속자들을 표시하여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7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다른 기기에서 다른 계정을 통해 로그인하면 ★다음과 같이 기존에 </a:t>
            </a:r>
            <a:r>
              <a:rPr lang="ko-KR" altLang="en-US" dirty="0" err="1"/>
              <a:t>접속중이있던</a:t>
            </a:r>
            <a:r>
              <a:rPr lang="ko-KR" altLang="en-US" dirty="0"/>
              <a:t> 사용자와 본인이 </a:t>
            </a:r>
            <a:r>
              <a:rPr lang="ko-KR" altLang="en-US" dirty="0" err="1"/>
              <a:t>표시되는것을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확인할수있습니다</a:t>
            </a:r>
            <a:r>
              <a:rPr lang="en-US" altLang="ko-KR" dirty="0"/>
              <a:t>. </a:t>
            </a:r>
            <a:r>
              <a:rPr lang="ko-KR" altLang="en-US" dirty="0"/>
              <a:t>우측의 이미지는 </a:t>
            </a:r>
            <a:r>
              <a:rPr lang="en-US" altLang="ko-KR" dirty="0"/>
              <a:t>firebase </a:t>
            </a:r>
            <a:r>
              <a:rPr lang="ko-KR" altLang="en-US" dirty="0"/>
              <a:t>내의 </a:t>
            </a:r>
            <a:r>
              <a:rPr lang="en-US" altLang="ko-KR" dirty="0"/>
              <a:t>database </a:t>
            </a:r>
            <a:r>
              <a:rPr lang="ko-KR" altLang="en-US" dirty="0"/>
              <a:t>현황입니다</a:t>
            </a:r>
            <a:r>
              <a:rPr lang="en-US" altLang="ko-KR" dirty="0"/>
              <a:t>. </a:t>
            </a:r>
            <a:r>
              <a:rPr lang="ko-KR" altLang="en-US" dirty="0" err="1"/>
              <a:t>로그인방법으로는</a:t>
            </a:r>
            <a:r>
              <a:rPr lang="ko-KR" altLang="en-US" dirty="0"/>
              <a:t> </a:t>
            </a:r>
            <a:r>
              <a:rPr lang="en-US" altLang="ko-KR" dirty="0"/>
              <a:t>firebase</a:t>
            </a:r>
            <a:r>
              <a:rPr lang="ko-KR" altLang="en-US" dirty="0"/>
              <a:t>에서 지원하는 </a:t>
            </a:r>
            <a:r>
              <a:rPr lang="en-US" altLang="ko-KR" dirty="0"/>
              <a:t>email </a:t>
            </a:r>
            <a:r>
              <a:rPr lang="ko-KR" altLang="en-US" dirty="0"/>
              <a:t>인증을 사용하였습니다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ko-KR" altLang="en-US" dirty="0" err="1"/>
              <a:t>다른방법에</a:t>
            </a:r>
            <a:r>
              <a:rPr lang="ko-KR" altLang="en-US" dirty="0"/>
              <a:t> 비해 절차가 간편하고 개인정보에 대해 덜 민감하고 또한 계정을 분실할 시에 이메일을 통한 계정을 찾는 방법이 가장 간단하고 효율적이라 판단되어 선택하게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157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상황에 따라 접속여부 및 위치정보를 선택적으로 공개가 가능합니다</a:t>
            </a:r>
            <a:r>
              <a:rPr lang="en-US" altLang="ko-KR" dirty="0"/>
              <a:t>. </a:t>
            </a:r>
            <a:r>
              <a:rPr lang="ko-KR" altLang="en-US" dirty="0"/>
              <a:t>★ 우측상단의 메뉴바를 </a:t>
            </a:r>
            <a:r>
              <a:rPr lang="ko-KR" altLang="en-US" dirty="0" err="1"/>
              <a:t>클릭하게되면</a:t>
            </a:r>
            <a:r>
              <a:rPr lang="ko-KR" altLang="en-US" dirty="0"/>
              <a:t> </a:t>
            </a:r>
            <a:r>
              <a:rPr lang="en-US" altLang="ko-KR" dirty="0"/>
              <a:t>ON/OFF </a:t>
            </a:r>
            <a:r>
              <a:rPr lang="ko-KR" altLang="en-US" dirty="0"/>
              <a:t>두가지의 옵션이 나타나며 ★여기서 </a:t>
            </a:r>
            <a:r>
              <a:rPr lang="en-US" altLang="ko-KR" dirty="0"/>
              <a:t>OFF</a:t>
            </a:r>
            <a:r>
              <a:rPr lang="ko-KR" altLang="en-US" dirty="0"/>
              <a:t>를 선택하면 ★본인과 상대방에게 자신의 접속상태가 숨겨지게 되며 이에 따라 위치정보도 전송되지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768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이 앱의 주 기능인 위치표시에 대해 말씀드리겠습니다</a:t>
            </a:r>
            <a:r>
              <a:rPr lang="en-US" altLang="ko-KR" dirty="0"/>
              <a:t>. </a:t>
            </a:r>
            <a:r>
              <a:rPr lang="ko-KR" altLang="en-US" dirty="0" err="1"/>
              <a:t>접속자현황에서</a:t>
            </a:r>
            <a:r>
              <a:rPr lang="ko-KR" altLang="en-US" dirty="0"/>
              <a:t> 위치를 </a:t>
            </a:r>
            <a:r>
              <a:rPr lang="ko-KR" altLang="en-US" dirty="0" err="1"/>
              <a:t>알고자하는</a:t>
            </a:r>
            <a:r>
              <a:rPr lang="ko-KR" altLang="en-US" dirty="0"/>
              <a:t> 대상을 </a:t>
            </a:r>
            <a:r>
              <a:rPr lang="ko-KR" altLang="en-US" dirty="0" err="1"/>
              <a:t>클릭하게되면</a:t>
            </a:r>
            <a:r>
              <a:rPr lang="en-US" altLang="ko-KR" dirty="0"/>
              <a:t> </a:t>
            </a:r>
            <a:r>
              <a:rPr lang="ko-KR" altLang="en-US" dirty="0"/>
              <a:t>★다음과 같이 지도화면이 </a:t>
            </a:r>
            <a:r>
              <a:rPr lang="ko-KR" altLang="en-US" dirty="0" err="1"/>
              <a:t>나타나게됩니다</a:t>
            </a:r>
            <a:r>
              <a:rPr lang="en-US" altLang="ko-KR" dirty="0"/>
              <a:t>. </a:t>
            </a:r>
            <a:r>
              <a:rPr lang="ko-KR" altLang="en-US" dirty="0"/>
              <a:t>여기서 본인은 빨간색</a:t>
            </a:r>
            <a:r>
              <a:rPr lang="en-US" altLang="ko-KR" dirty="0"/>
              <a:t>, </a:t>
            </a:r>
            <a:r>
              <a:rPr lang="ko-KR" altLang="en-US" dirty="0"/>
              <a:t>상대방은 파란색으로 표시되며 해당 핀을 클릭하면 대상의 </a:t>
            </a:r>
            <a:r>
              <a:rPr lang="en-US" altLang="ko-KR" dirty="0"/>
              <a:t>email</a:t>
            </a:r>
            <a:r>
              <a:rPr lang="ko-KR" altLang="en-US" dirty="0"/>
              <a:t>을 출력하게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54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상태에서 상대방의 위치에 변화를 </a:t>
            </a:r>
            <a:r>
              <a:rPr lang="ko-KR" altLang="en-US" dirty="0" err="1"/>
              <a:t>주게되면</a:t>
            </a:r>
            <a:r>
              <a:rPr lang="ko-KR" altLang="en-US" dirty="0"/>
              <a:t> ★ </a:t>
            </a:r>
            <a:r>
              <a:rPr lang="en-US" altLang="ko-KR" dirty="0"/>
              <a:t>Firebase</a:t>
            </a:r>
            <a:r>
              <a:rPr lang="ko-KR" altLang="en-US" dirty="0"/>
              <a:t>에서 실시간으로 업데이트된 위치정보를 불러와 다음과 같이 상대방의 위치가 실시간으로 </a:t>
            </a:r>
            <a:r>
              <a:rPr lang="ko-KR" altLang="en-US" dirty="0" err="1"/>
              <a:t>변화하는것을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51DA-5774-46A7-A741-B4FF1413A2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0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49768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91018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7481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77394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57088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88258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9017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696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05674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21242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3767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2BB04-E008-41FD-AE30-72E9F88A8014}" type="datetimeFigureOut">
              <a:rPr lang="ko-KR" altLang="en-US" smtClean="0"/>
              <a:t>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3FC7-1825-445B-AC52-C89FAC7A1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56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5265058" y="1278181"/>
            <a:ext cx="1654356" cy="699606"/>
          </a:xfrm>
          <a:custGeom>
            <a:avLst/>
            <a:gdLst>
              <a:gd name="connsiteX0" fmla="*/ 333964 w 2576287"/>
              <a:gd name="connsiteY0" fmla="*/ 0 h 1089479"/>
              <a:gd name="connsiteX1" fmla="*/ 2242323 w 2576287"/>
              <a:gd name="connsiteY1" fmla="*/ 0 h 1089479"/>
              <a:gd name="connsiteX2" fmla="*/ 2576287 w 2576287"/>
              <a:gd name="connsiteY2" fmla="*/ 333964 h 1089479"/>
              <a:gd name="connsiteX3" fmla="*/ 2576287 w 2576287"/>
              <a:gd name="connsiteY3" fmla="*/ 1089479 h 1089479"/>
              <a:gd name="connsiteX4" fmla="*/ 2479223 w 2576287"/>
              <a:gd name="connsiteY4" fmla="*/ 1089479 h 1089479"/>
              <a:gd name="connsiteX5" fmla="*/ 2479223 w 2576287"/>
              <a:gd name="connsiteY5" fmla="*/ 488041 h 1089479"/>
              <a:gd name="connsiteX6" fmla="*/ 97064 w 2576287"/>
              <a:gd name="connsiteY6" fmla="*/ 488041 h 1089479"/>
              <a:gd name="connsiteX7" fmla="*/ 97064 w 2576287"/>
              <a:gd name="connsiteY7" fmla="*/ 1089479 h 1089479"/>
              <a:gd name="connsiteX8" fmla="*/ 0 w 2576287"/>
              <a:gd name="connsiteY8" fmla="*/ 1089479 h 1089479"/>
              <a:gd name="connsiteX9" fmla="*/ 0 w 2576287"/>
              <a:gd name="connsiteY9" fmla="*/ 333964 h 1089479"/>
              <a:gd name="connsiteX10" fmla="*/ 333964 w 2576287"/>
              <a:gd name="connsiteY10" fmla="*/ 0 h 108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6287" h="1089479">
                <a:moveTo>
                  <a:pt x="333964" y="0"/>
                </a:moveTo>
                <a:lnTo>
                  <a:pt x="2242323" y="0"/>
                </a:lnTo>
                <a:cubicBezTo>
                  <a:pt x="2426766" y="0"/>
                  <a:pt x="2576287" y="149521"/>
                  <a:pt x="2576287" y="333964"/>
                </a:cubicBezTo>
                <a:lnTo>
                  <a:pt x="2576287" y="1089479"/>
                </a:lnTo>
                <a:lnTo>
                  <a:pt x="2479223" y="1089479"/>
                </a:lnTo>
                <a:lnTo>
                  <a:pt x="2479223" y="488041"/>
                </a:lnTo>
                <a:lnTo>
                  <a:pt x="97064" y="488041"/>
                </a:lnTo>
                <a:lnTo>
                  <a:pt x="97064" y="1089479"/>
                </a:lnTo>
                <a:lnTo>
                  <a:pt x="0" y="1089479"/>
                </a:lnTo>
                <a:lnTo>
                  <a:pt x="0" y="333964"/>
                </a:lnTo>
                <a:cubicBezTo>
                  <a:pt x="0" y="149521"/>
                  <a:pt x="149521" y="0"/>
                  <a:pt x="333964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10800000">
            <a:off x="5265058" y="4302993"/>
            <a:ext cx="1654356" cy="699606"/>
          </a:xfrm>
          <a:custGeom>
            <a:avLst/>
            <a:gdLst>
              <a:gd name="connsiteX0" fmla="*/ 333964 w 2576287"/>
              <a:gd name="connsiteY0" fmla="*/ 0 h 1089479"/>
              <a:gd name="connsiteX1" fmla="*/ 2242323 w 2576287"/>
              <a:gd name="connsiteY1" fmla="*/ 0 h 1089479"/>
              <a:gd name="connsiteX2" fmla="*/ 2576287 w 2576287"/>
              <a:gd name="connsiteY2" fmla="*/ 333964 h 1089479"/>
              <a:gd name="connsiteX3" fmla="*/ 2576287 w 2576287"/>
              <a:gd name="connsiteY3" fmla="*/ 1089479 h 1089479"/>
              <a:gd name="connsiteX4" fmla="*/ 2479223 w 2576287"/>
              <a:gd name="connsiteY4" fmla="*/ 1089479 h 1089479"/>
              <a:gd name="connsiteX5" fmla="*/ 2479223 w 2576287"/>
              <a:gd name="connsiteY5" fmla="*/ 488041 h 1089479"/>
              <a:gd name="connsiteX6" fmla="*/ 97064 w 2576287"/>
              <a:gd name="connsiteY6" fmla="*/ 488041 h 1089479"/>
              <a:gd name="connsiteX7" fmla="*/ 97064 w 2576287"/>
              <a:gd name="connsiteY7" fmla="*/ 1089479 h 1089479"/>
              <a:gd name="connsiteX8" fmla="*/ 0 w 2576287"/>
              <a:gd name="connsiteY8" fmla="*/ 1089479 h 1089479"/>
              <a:gd name="connsiteX9" fmla="*/ 0 w 2576287"/>
              <a:gd name="connsiteY9" fmla="*/ 333964 h 1089479"/>
              <a:gd name="connsiteX10" fmla="*/ 333964 w 2576287"/>
              <a:gd name="connsiteY10" fmla="*/ 0 h 108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6287" h="1089479">
                <a:moveTo>
                  <a:pt x="333964" y="0"/>
                </a:moveTo>
                <a:lnTo>
                  <a:pt x="2242323" y="0"/>
                </a:lnTo>
                <a:cubicBezTo>
                  <a:pt x="2426766" y="0"/>
                  <a:pt x="2576287" y="149521"/>
                  <a:pt x="2576287" y="333964"/>
                </a:cubicBezTo>
                <a:lnTo>
                  <a:pt x="2576287" y="1089479"/>
                </a:lnTo>
                <a:lnTo>
                  <a:pt x="2479223" y="1089479"/>
                </a:lnTo>
                <a:lnTo>
                  <a:pt x="2479223" y="488041"/>
                </a:lnTo>
                <a:lnTo>
                  <a:pt x="97064" y="488041"/>
                </a:lnTo>
                <a:lnTo>
                  <a:pt x="97064" y="1089479"/>
                </a:lnTo>
                <a:lnTo>
                  <a:pt x="0" y="1089479"/>
                </a:lnTo>
                <a:lnTo>
                  <a:pt x="0" y="333964"/>
                </a:lnTo>
                <a:cubicBezTo>
                  <a:pt x="0" y="149521"/>
                  <a:pt x="149521" y="0"/>
                  <a:pt x="333964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stCxn id="28" idx="8"/>
            <a:endCxn id="30" idx="3"/>
          </p:cNvCxnSpPr>
          <p:nvPr/>
        </p:nvCxnSpPr>
        <p:spPr>
          <a:xfrm>
            <a:off x="5265058" y="1977787"/>
            <a:ext cx="0" cy="2325206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8" idx="3"/>
            <a:endCxn id="30" idx="8"/>
          </p:cNvCxnSpPr>
          <p:nvPr/>
        </p:nvCxnSpPr>
        <p:spPr>
          <a:xfrm>
            <a:off x="6919414" y="1977787"/>
            <a:ext cx="0" cy="2325206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28" idx="4"/>
            <a:endCxn id="30" idx="7"/>
          </p:cNvCxnSpPr>
          <p:nvPr/>
        </p:nvCxnSpPr>
        <p:spPr>
          <a:xfrm>
            <a:off x="6857085" y="1977787"/>
            <a:ext cx="0" cy="2325206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8" idx="7"/>
            <a:endCxn id="30" idx="4"/>
          </p:cNvCxnSpPr>
          <p:nvPr/>
        </p:nvCxnSpPr>
        <p:spPr>
          <a:xfrm>
            <a:off x="5327387" y="1977787"/>
            <a:ext cx="0" cy="2325206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732529"/>
            <a:ext cx="121919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GPS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를 이용한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실시간 위치공유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APP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52B88-12FD-4E39-82E4-95B49ADB5486}"/>
              </a:ext>
            </a:extLst>
          </p:cNvPr>
          <p:cNvSpPr txBox="1"/>
          <p:nvPr/>
        </p:nvSpPr>
        <p:spPr>
          <a:xfrm>
            <a:off x="7764086" y="5170517"/>
            <a:ext cx="3948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sz="1600" dirty="0">
                <a:solidFill>
                  <a:srgbClr val="595959"/>
                </a:solidFill>
              </a:rPr>
              <a:t>2014119071 </a:t>
            </a:r>
            <a:r>
              <a:rPr lang="ko-KR" altLang="en-US" sz="1600" dirty="0">
                <a:solidFill>
                  <a:srgbClr val="595959"/>
                </a:solidFill>
              </a:rPr>
              <a:t>황정훈</a:t>
            </a:r>
            <a:endParaRPr lang="en-US" altLang="ko-KR" sz="1600" dirty="0">
              <a:solidFill>
                <a:srgbClr val="595959"/>
              </a:solidFill>
            </a:endParaRPr>
          </a:p>
          <a:p>
            <a:pPr fontAlgn="base" latinLnBrk="0"/>
            <a:r>
              <a:rPr lang="en-US" altLang="ko-KR" sz="1600" dirty="0">
                <a:solidFill>
                  <a:srgbClr val="595959"/>
                </a:solidFill>
              </a:rPr>
              <a:t>2016116885 </a:t>
            </a:r>
            <a:r>
              <a:rPr lang="ko-KR" altLang="en-US" sz="1600" dirty="0" err="1">
                <a:solidFill>
                  <a:srgbClr val="595959"/>
                </a:solidFill>
              </a:rPr>
              <a:t>마흐무도비</a:t>
            </a:r>
            <a:r>
              <a:rPr lang="ko-KR" altLang="en-US" sz="1600" dirty="0">
                <a:solidFill>
                  <a:srgbClr val="595959"/>
                </a:solidFill>
              </a:rPr>
              <a:t> </a:t>
            </a:r>
            <a:r>
              <a:rPr lang="ko-KR" altLang="en-US" sz="1600" dirty="0" err="1">
                <a:solidFill>
                  <a:srgbClr val="595959"/>
                </a:solidFill>
              </a:rPr>
              <a:t>세르조드빅</a:t>
            </a:r>
            <a:endParaRPr lang="en-US" altLang="ko-KR" sz="1600" dirty="0">
              <a:solidFill>
                <a:srgbClr val="595959"/>
              </a:solidFill>
            </a:endParaRPr>
          </a:p>
          <a:p>
            <a:pPr fontAlgn="base" latinLnBrk="0"/>
            <a:r>
              <a:rPr lang="en-US" altLang="ko-KR" sz="1600" dirty="0">
                <a:solidFill>
                  <a:srgbClr val="595959"/>
                </a:solidFill>
              </a:rPr>
              <a:t>2016117904 </a:t>
            </a:r>
            <a:r>
              <a:rPr lang="ko-KR" altLang="en-US" sz="1600" dirty="0" err="1">
                <a:solidFill>
                  <a:srgbClr val="595959"/>
                </a:solidFill>
              </a:rPr>
              <a:t>궈쯔이</a:t>
            </a:r>
            <a:endParaRPr lang="en-US" altLang="ko-KR" sz="1600" dirty="0">
              <a:solidFill>
                <a:srgbClr val="595959"/>
              </a:solidFill>
            </a:endParaRPr>
          </a:p>
          <a:p>
            <a:pPr fontAlgn="base" latinLnBrk="0"/>
            <a:r>
              <a:rPr lang="en-US" altLang="ko-KR" sz="1600" dirty="0">
                <a:solidFill>
                  <a:srgbClr val="595959"/>
                </a:solidFill>
              </a:rPr>
              <a:t>2016117941 </a:t>
            </a:r>
            <a:r>
              <a:rPr lang="ko-KR" altLang="en-US" sz="1600" dirty="0" err="1">
                <a:solidFill>
                  <a:srgbClr val="595959"/>
                </a:solidFill>
              </a:rPr>
              <a:t>웨이즈원</a:t>
            </a:r>
            <a:endParaRPr lang="en-US" altLang="ko-KR" sz="1600" dirty="0">
              <a:solidFill>
                <a:srgbClr val="59595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5A424F-82E6-4920-BD3B-8A0C4D917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85" y="3479141"/>
            <a:ext cx="486030" cy="4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52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E84A8D6-8984-41C6-A3E8-88ED2F203A06}"/>
              </a:ext>
            </a:extLst>
          </p:cNvPr>
          <p:cNvGrpSpPr>
            <a:grpSpLocks noChangeAspect="1"/>
          </p:cNvGrpSpPr>
          <p:nvPr/>
        </p:nvGrpSpPr>
        <p:grpSpPr>
          <a:xfrm>
            <a:off x="2629907" y="314094"/>
            <a:ext cx="2984593" cy="6229808"/>
            <a:chOff x="1330232" y="740229"/>
            <a:chExt cx="2576287" cy="5377542"/>
          </a:xfrm>
        </p:grpSpPr>
        <p:grpSp>
          <p:nvGrpSpPr>
            <p:cNvPr id="9" name="그룹 8"/>
            <p:cNvGrpSpPr/>
            <p:nvPr/>
          </p:nvGrpSpPr>
          <p:grpSpPr>
            <a:xfrm>
              <a:off x="1330232" y="740229"/>
              <a:ext cx="2576287" cy="5377542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959ABA-4106-4EAB-9B0E-31A469C4C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296" y="1228270"/>
              <a:ext cx="2378053" cy="4401458"/>
            </a:xfrm>
            <a:prstGeom prst="rect">
              <a:avLst/>
            </a:prstGeom>
          </p:spPr>
        </p:pic>
      </p:grpSp>
      <p:sp>
        <p:nvSpPr>
          <p:cNvPr id="11" name="Rectangle 3">
            <a:extLst>
              <a:ext uri="{FF2B5EF4-FFF2-40B4-BE49-F238E27FC236}">
                <a16:creationId xmlns:a16="http://schemas.microsoft.com/office/drawing/2014/main" id="{7DB050C1-39B4-4472-BAEA-F2AEEEE44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502" y="1259175"/>
            <a:ext cx="4633424" cy="433965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double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distance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currentUser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friend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double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theta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A9B7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currentUser.getLongitude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 -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friend.getLongitude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double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Math.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deg2rad(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currentUser.getLatitude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*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Math.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deg2rad(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friend.getLatitude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*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Math.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deg2rad(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currentUser.getLatitude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*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Math.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deg2rad(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friend.getLatitude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*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Math.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deg2rad(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theta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Math.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acos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rad2deg(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60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1.1515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double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rad2deg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double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rad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rad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180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Math.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</a:t>
            </a:r>
            <a:r>
              <a:rPr kumimoji="0" lang="en-US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double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deg2rad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double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deg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Math.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180.0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CBAAA25C-AD27-4D8D-8D64-156E1CF0FCA1}"/>
              </a:ext>
            </a:extLst>
          </p:cNvPr>
          <p:cNvCxnSpPr>
            <a:cxnSpLocks/>
          </p:cNvCxnSpPr>
          <p:nvPr/>
        </p:nvCxnSpPr>
        <p:spPr>
          <a:xfrm rot="10800000">
            <a:off x="4088608" y="3808809"/>
            <a:ext cx="2745580" cy="12700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6BC456-E441-4424-9A28-65DCB4AB4213}"/>
              </a:ext>
            </a:extLst>
          </p:cNvPr>
          <p:cNvSpPr/>
          <p:nvPr/>
        </p:nvSpPr>
        <p:spPr>
          <a:xfrm>
            <a:off x="3555206" y="3743325"/>
            <a:ext cx="478641" cy="130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80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/>
          <p:cNvSpPr/>
          <p:nvPr/>
        </p:nvSpPr>
        <p:spPr>
          <a:xfrm>
            <a:off x="4368657" y="935268"/>
            <a:ext cx="3370945" cy="5922732"/>
          </a:xfrm>
          <a:custGeom>
            <a:avLst/>
            <a:gdLst>
              <a:gd name="connsiteX0" fmla="*/ 436976 w 3370945"/>
              <a:gd name="connsiteY0" fmla="*/ 0 h 5922732"/>
              <a:gd name="connsiteX1" fmla="*/ 2933969 w 3370945"/>
              <a:gd name="connsiteY1" fmla="*/ 0 h 5922732"/>
              <a:gd name="connsiteX2" fmla="*/ 3370945 w 3370945"/>
              <a:gd name="connsiteY2" fmla="*/ 436976 h 5922732"/>
              <a:gd name="connsiteX3" fmla="*/ 3370945 w 3370945"/>
              <a:gd name="connsiteY3" fmla="*/ 5922732 h 5922732"/>
              <a:gd name="connsiteX4" fmla="*/ 0 w 3370945"/>
              <a:gd name="connsiteY4" fmla="*/ 5922732 h 5922732"/>
              <a:gd name="connsiteX5" fmla="*/ 0 w 3370945"/>
              <a:gd name="connsiteY5" fmla="*/ 436976 h 5922732"/>
              <a:gd name="connsiteX6" fmla="*/ 436976 w 3370945"/>
              <a:gd name="connsiteY6" fmla="*/ 0 h 59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945" h="5922732">
                <a:moveTo>
                  <a:pt x="436976" y="0"/>
                </a:moveTo>
                <a:lnTo>
                  <a:pt x="2933969" y="0"/>
                </a:lnTo>
                <a:cubicBezTo>
                  <a:pt x="3175304" y="0"/>
                  <a:pt x="3370945" y="195641"/>
                  <a:pt x="3370945" y="436976"/>
                </a:cubicBezTo>
                <a:lnTo>
                  <a:pt x="3370945" y="5922732"/>
                </a:lnTo>
                <a:lnTo>
                  <a:pt x="0" y="5922732"/>
                </a:lnTo>
                <a:lnTo>
                  <a:pt x="0" y="436976"/>
                </a:lnTo>
                <a:cubicBezTo>
                  <a:pt x="0" y="195641"/>
                  <a:pt x="195641" y="0"/>
                  <a:pt x="43697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77800" dist="63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01552" y="1409307"/>
            <a:ext cx="3105155" cy="17431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lvl="1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01552" y="3152480"/>
            <a:ext cx="3105155" cy="2105329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ko-KR" altLang="en-US" b="1" dirty="0">
                <a:solidFill>
                  <a:schemeClr val="bg1"/>
                </a:solidFill>
              </a:rPr>
              <a:t>활용방안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501552" y="5260689"/>
            <a:ext cx="3105155" cy="1600191"/>
          </a:xfrm>
          <a:prstGeom prst="roundRect">
            <a:avLst>
              <a:gd name="adj" fmla="val 0"/>
            </a:avLst>
          </a:prstGeom>
          <a:solidFill>
            <a:srgbClr val="E14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ko-KR" altLang="en-US" b="1" dirty="0">
                <a:solidFill>
                  <a:schemeClr val="bg1"/>
                </a:solidFill>
              </a:rPr>
              <a:t>예상되는 성과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6471" y="1380279"/>
            <a:ext cx="3409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</a:rPr>
              <a:t>낯선 타지에서 친구와의 약속이 있을 때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쉽고 빠르게 찾을 수 있다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  <a:p>
            <a:pPr marL="171450" indent="-171450" fontAlgn="base">
              <a:buFontTx/>
              <a:buChar char="-"/>
            </a:pPr>
            <a:endParaRPr lang="ko-KR" altLang="en-US" sz="1200" dirty="0">
              <a:solidFill>
                <a:srgbClr val="595959"/>
              </a:solidFill>
            </a:endParaRP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</a:rPr>
              <a:t>단체이동 또는 여행 시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개별적으로 멀리 가버린 일행으로 인하여 예상에 없던 지연시간을 줄일 수 있다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  <a:p>
            <a:pPr marL="171450" lvl="0" indent="-171450" fontAlgn="base">
              <a:buFontTx/>
              <a:buChar char="-"/>
            </a:pPr>
            <a:endParaRPr lang="ko-KR" altLang="en-US" sz="1200" dirty="0">
              <a:solidFill>
                <a:srgbClr val="595959"/>
              </a:solidFill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</a:rPr>
              <a:t>장애인 및 노약자를 대상으로 길 안내 서비스가 가능하다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62139" y="3149600"/>
            <a:ext cx="3571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</a:rPr>
              <a:t>위치공유 앱과 최단거리 길 찾기 기능을 접목시켜 서로를 향해 가고 있는 사용자가 서로 길이 엇갈리는 일이 없게끔 할 수 있다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  <a:p>
            <a:pPr marL="171450" lvl="0" indent="-171450" fontAlgn="base">
              <a:buFontTx/>
              <a:buChar char="-"/>
            </a:pPr>
            <a:endParaRPr lang="ko-KR" altLang="en-US" sz="1200" dirty="0">
              <a:solidFill>
                <a:srgbClr val="595959"/>
              </a:solidFill>
            </a:endParaRP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</a:rPr>
              <a:t>단체이동시 특정지점으로부터 일정거리 이상 멀어진 사용자에게 </a:t>
            </a:r>
            <a:r>
              <a:rPr lang="ko-KR" altLang="en-US" sz="1200" dirty="0" err="1">
                <a:solidFill>
                  <a:srgbClr val="595959"/>
                </a:solidFill>
              </a:rPr>
              <a:t>경고알람을</a:t>
            </a:r>
            <a:r>
              <a:rPr lang="ko-KR" altLang="en-US" sz="1200" dirty="0">
                <a:solidFill>
                  <a:srgbClr val="595959"/>
                </a:solidFill>
              </a:rPr>
              <a:t> 줌으로써 이탈을 방지할 수 있다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  <a:p>
            <a:pPr marL="171450" lvl="0" indent="-171450" fontAlgn="base">
              <a:buFontTx/>
              <a:buChar char="-"/>
            </a:pPr>
            <a:endParaRPr lang="ko-KR" altLang="en-US" sz="1200" dirty="0">
              <a:solidFill>
                <a:srgbClr val="595959"/>
              </a:solidFill>
            </a:endParaRP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</a:rPr>
              <a:t>음성인식과 경로이탈시 방향에 따른 진동 또는 </a:t>
            </a:r>
            <a:r>
              <a:rPr lang="ko-KR" altLang="en-US" sz="1200" dirty="0" err="1">
                <a:solidFill>
                  <a:srgbClr val="595959"/>
                </a:solidFill>
              </a:rPr>
              <a:t>경고알람으로</a:t>
            </a:r>
            <a:r>
              <a:rPr lang="ko-KR" altLang="en-US" sz="1200" dirty="0">
                <a:solidFill>
                  <a:srgbClr val="595959"/>
                </a:solidFill>
              </a:rPr>
              <a:t> 시각장애인 및 노약자들을 대상으로 보행자를 위한 안전한 길 안내 서비스가 가능하다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6472" y="4214593"/>
            <a:ext cx="3409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</a:rPr>
              <a:t>해당 지역 지리를 몰라 헤매던 시간을 효과적으로 단축시킬 수 있다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  <a:p>
            <a:pPr marL="171450" lvl="0" indent="-171450" fontAlgn="base">
              <a:buFontTx/>
              <a:buChar char="-"/>
            </a:pPr>
            <a:endParaRPr lang="ko-KR" altLang="en-US" sz="1200" dirty="0">
              <a:solidFill>
                <a:srgbClr val="595959"/>
              </a:solidFill>
            </a:endParaRP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</a:rPr>
              <a:t>특정 대상의 위치를 실시간으로 확인 가능함으로써 정보수집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방범 등 다양한 목적으로 사용 가능하다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  <a:p>
            <a:pPr marL="171450" lvl="0" indent="-171450" fontAlgn="base">
              <a:buFontTx/>
              <a:buChar char="-"/>
            </a:pPr>
            <a:endParaRPr lang="ko-KR" altLang="en-US" sz="1200" dirty="0">
              <a:solidFill>
                <a:srgbClr val="595959"/>
              </a:solidFill>
            </a:endParaRP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</a:rPr>
              <a:t>거동이 불편한 사람들의 사고방지 및 활동반경이 넓어진다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724293" y="1380279"/>
            <a:ext cx="322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기대효과 및 활용방안</a:t>
            </a:r>
            <a:endParaRPr lang="ko-KR" altLang="en-US" sz="2800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rot="16200000">
            <a:off x="8266844" y="3036156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16200000">
            <a:off x="3834120" y="5087206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16200000">
            <a:off x="3834120" y="1232756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6113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>
            <a:grpSpLocks noChangeAspect="1"/>
          </p:cNvGrpSpPr>
          <p:nvPr/>
        </p:nvGrpSpPr>
        <p:grpSpPr>
          <a:xfrm rot="16200000">
            <a:off x="3599187" y="-1782653"/>
            <a:ext cx="4993626" cy="10423306"/>
            <a:chOff x="903513" y="765628"/>
            <a:chExt cx="2576287" cy="5377542"/>
          </a:xfrm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모서리가 둥근 직사각형 34"/>
            <p:cNvSpPr/>
            <p:nvPr/>
          </p:nvSpPr>
          <p:spPr>
            <a:xfrm>
              <a:off x="903513" y="765628"/>
              <a:ext cx="2576287" cy="5377542"/>
            </a:xfrm>
            <a:prstGeom prst="roundRect">
              <a:avLst>
                <a:gd name="adj" fmla="val 1296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000577" y="1253669"/>
              <a:ext cx="2382159" cy="44014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2000" i="1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pic>
        <p:nvPicPr>
          <p:cNvPr id="2" name="test">
            <a:hlinkClick r:id="" action="ppaction://media"/>
            <a:extLst>
              <a:ext uri="{FF2B5EF4-FFF2-40B4-BE49-F238E27FC236}">
                <a16:creationId xmlns:a16="http://schemas.microsoft.com/office/drawing/2014/main" id="{8CDECA3B-F4A8-4674-B7EE-448DA6B0A4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0318" y="1110800"/>
            <a:ext cx="8531361" cy="46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61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2220276" y="422749"/>
            <a:ext cx="775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cs typeface="Aharoni" panose="02010803020104030203" pitchFamily="2" charset="-79"/>
              </a:rPr>
              <a:t>프로젝트를 마치며</a:t>
            </a:r>
            <a:r>
              <a:rPr lang="en-US" altLang="ko-KR" sz="2000" dirty="0">
                <a:solidFill>
                  <a:srgbClr val="595959"/>
                </a:solidFill>
                <a:cs typeface="Aharoni" panose="02010803020104030203" pitchFamily="2" charset="-79"/>
              </a:rPr>
              <a:t>..</a:t>
            </a:r>
            <a:endParaRPr lang="ko-KR" altLang="en-US" sz="2000" b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9B5FF9-9C40-42D5-92BF-239B9D5C78CE}"/>
              </a:ext>
            </a:extLst>
          </p:cNvPr>
          <p:cNvGrpSpPr/>
          <p:nvPr/>
        </p:nvGrpSpPr>
        <p:grpSpPr>
          <a:xfrm>
            <a:off x="1617335" y="1283349"/>
            <a:ext cx="8957330" cy="4291302"/>
            <a:chOff x="1634474" y="937934"/>
            <a:chExt cx="8957330" cy="4291302"/>
          </a:xfrm>
        </p:grpSpPr>
        <p:grpSp>
          <p:nvGrpSpPr>
            <p:cNvPr id="34" name="그룹 33"/>
            <p:cNvGrpSpPr/>
            <p:nvPr/>
          </p:nvGrpSpPr>
          <p:grpSpPr>
            <a:xfrm rot="16200000">
              <a:off x="3967488" y="-1395080"/>
              <a:ext cx="4291302" cy="8957330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2000" i="1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37CD0D-1692-4D6E-BE68-B76C3DA4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7399" y="1099613"/>
              <a:ext cx="7331477" cy="396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8648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121400" y="1442356"/>
            <a:ext cx="0" cy="4932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6083300" y="1879600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083300" y="2514600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083300" y="3200400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449383" y="1717644"/>
            <a:ext cx="410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초기 설정 과제목표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0441" y="448558"/>
            <a:ext cx="2681917" cy="5847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13000" y="1779200"/>
            <a:ext cx="3380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 dirty="0">
                <a:solidFill>
                  <a:schemeClr val="bg1">
                    <a:lumMod val="75000"/>
                  </a:schemeClr>
                </a:solidFill>
                <a:cs typeface="Aharoni" panose="02010803020104030203" pitchFamily="2" charset="-79"/>
              </a:rPr>
              <a:t>과제목표</a:t>
            </a:r>
            <a:endParaRPr lang="en-US" altLang="ko-KR" sz="1200" i="1" dirty="0">
              <a:solidFill>
                <a:schemeClr val="bg1">
                  <a:lumMod val="7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49383" y="2352644"/>
            <a:ext cx="539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95959"/>
                </a:solidFill>
                <a:cs typeface="Aharoni" panose="02010803020104030203" pitchFamily="2" charset="-79"/>
              </a:rPr>
              <a:t>Firebase</a:t>
            </a:r>
            <a:r>
              <a:rPr lang="ko-KR" altLang="en-US" sz="1600" dirty="0">
                <a:solidFill>
                  <a:srgbClr val="595959"/>
                </a:solidFill>
                <a:cs typeface="Aharoni" panose="02010803020104030203" pitchFamily="2" charset="-79"/>
              </a:rPr>
              <a:t>를 이용한 로그인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13000" y="2414200"/>
            <a:ext cx="3380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 dirty="0">
                <a:solidFill>
                  <a:schemeClr val="bg1">
                    <a:lumMod val="75000"/>
                  </a:schemeClr>
                </a:solidFill>
                <a:cs typeface="Aharoni" panose="02010803020104030203" pitchFamily="2" charset="-79"/>
              </a:rPr>
              <a:t>주요내용</a:t>
            </a:r>
            <a:endParaRPr lang="en-US" altLang="ko-KR" sz="1200" i="1" dirty="0">
              <a:solidFill>
                <a:schemeClr val="bg1">
                  <a:lumMod val="7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13000" y="3100000"/>
            <a:ext cx="3380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200" i="1" dirty="0">
              <a:solidFill>
                <a:schemeClr val="bg1">
                  <a:lumMod val="7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49382" y="2976889"/>
            <a:ext cx="539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On / OFF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를 통한 선택적 접속여부 및 위치공개</a:t>
            </a:r>
            <a:endParaRPr lang="ko-KR" altLang="en-US" sz="1600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083300" y="386692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13000" y="3766522"/>
            <a:ext cx="3380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200" i="1" dirty="0">
              <a:solidFill>
                <a:schemeClr val="bg1">
                  <a:lumMod val="7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49382" y="3643411"/>
            <a:ext cx="539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cs typeface="Aharoni" panose="02010803020104030203" pitchFamily="2" charset="-79"/>
              </a:rPr>
              <a:t>하나의 지도에서 본인과 특정 대상의 위치 동시표시</a:t>
            </a:r>
          </a:p>
        </p:txBody>
      </p:sp>
      <p:sp>
        <p:nvSpPr>
          <p:cNvPr id="27" name="타원 26"/>
          <p:cNvSpPr/>
          <p:nvPr/>
        </p:nvSpPr>
        <p:spPr>
          <a:xfrm>
            <a:off x="6083300" y="456946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13000" y="4469068"/>
            <a:ext cx="3380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200" i="1" dirty="0">
              <a:solidFill>
                <a:schemeClr val="bg1">
                  <a:lumMod val="7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49382" y="4389502"/>
            <a:ext cx="539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cs typeface="Aharoni" panose="02010803020104030203" pitchFamily="2" charset="-79"/>
              </a:rPr>
              <a:t>상대방과의 직선거리 표시</a:t>
            </a:r>
          </a:p>
        </p:txBody>
      </p:sp>
      <p:sp>
        <p:nvSpPr>
          <p:cNvPr id="30" name="타원 29"/>
          <p:cNvSpPr/>
          <p:nvPr/>
        </p:nvSpPr>
        <p:spPr>
          <a:xfrm>
            <a:off x="6083300" y="5256171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413000" y="5155771"/>
            <a:ext cx="3380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 dirty="0">
                <a:solidFill>
                  <a:schemeClr val="bg1">
                    <a:lumMod val="75000"/>
                  </a:schemeClr>
                </a:solidFill>
                <a:cs typeface="Aharoni" panose="02010803020104030203" pitchFamily="2" charset="-79"/>
              </a:rPr>
              <a:t>기대효과</a:t>
            </a:r>
            <a:endParaRPr lang="en-US" altLang="ko-KR" sz="1200" i="1" dirty="0">
              <a:solidFill>
                <a:schemeClr val="bg1">
                  <a:lumMod val="7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49382" y="5076205"/>
            <a:ext cx="539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cs typeface="Aharoni" panose="02010803020104030203" pitchFamily="2" charset="-79"/>
              </a:rPr>
              <a:t>향후 활용방안 및 기대효과</a:t>
            </a:r>
          </a:p>
        </p:txBody>
      </p:sp>
      <p:sp>
        <p:nvSpPr>
          <p:cNvPr id="33" name="타원 32"/>
          <p:cNvSpPr/>
          <p:nvPr/>
        </p:nvSpPr>
        <p:spPr>
          <a:xfrm>
            <a:off x="6083300" y="591396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413000" y="5813568"/>
            <a:ext cx="3380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 dirty="0">
                <a:solidFill>
                  <a:schemeClr val="bg1">
                    <a:lumMod val="75000"/>
                  </a:schemeClr>
                </a:solidFill>
                <a:cs typeface="Aharoni" panose="02010803020104030203" pitchFamily="2" charset="-79"/>
              </a:rPr>
              <a:t>마무리</a:t>
            </a:r>
            <a:endParaRPr lang="en-US" altLang="ko-KR" sz="1200" i="1" dirty="0">
              <a:solidFill>
                <a:schemeClr val="bg1">
                  <a:lumMod val="7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343122-770A-43E4-8DD2-DB08845B8399}"/>
              </a:ext>
            </a:extLst>
          </p:cNvPr>
          <p:cNvSpPr txBox="1"/>
          <p:nvPr/>
        </p:nvSpPr>
        <p:spPr>
          <a:xfrm>
            <a:off x="6449381" y="5744691"/>
            <a:ext cx="539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cs typeface="Aharoni" panose="02010803020104030203" pitchFamily="2" charset="-79"/>
              </a:rPr>
              <a:t>프로젝트를 마치며</a:t>
            </a:r>
          </a:p>
        </p:txBody>
      </p:sp>
    </p:spTree>
    <p:extLst>
      <p:ext uri="{BB962C8B-B14F-4D97-AF65-F5344CB8AC3E}">
        <p14:creationId xmlns:p14="http://schemas.microsoft.com/office/powerpoint/2010/main" val="40246352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323112" y="780142"/>
            <a:ext cx="2576287" cy="5377542"/>
            <a:chOff x="903513" y="765628"/>
            <a:chExt cx="2576287" cy="5377542"/>
          </a:xfrm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모서리가 둥근 직사각형 3"/>
            <p:cNvSpPr/>
            <p:nvPr/>
          </p:nvSpPr>
          <p:spPr>
            <a:xfrm>
              <a:off x="903513" y="765628"/>
              <a:ext cx="2576287" cy="5377542"/>
            </a:xfrm>
            <a:prstGeom prst="roundRect">
              <a:avLst>
                <a:gd name="adj" fmla="val 1296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000577" y="1253669"/>
              <a:ext cx="2382159" cy="44014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48418" y="1779143"/>
            <a:ext cx="467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초기 설정 과제목표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8418" y="2480171"/>
            <a:ext cx="467763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595959"/>
                </a:solidFill>
              </a:rPr>
              <a:t>스마트폰의 </a:t>
            </a:r>
            <a:r>
              <a:rPr lang="en-US" altLang="ko-KR" sz="1400" dirty="0">
                <a:solidFill>
                  <a:srgbClr val="595959"/>
                </a:solidFill>
              </a:rPr>
              <a:t>GPS </a:t>
            </a:r>
            <a:r>
              <a:rPr lang="ko-KR" altLang="en-US" sz="1400" dirty="0">
                <a:solidFill>
                  <a:srgbClr val="595959"/>
                </a:solidFill>
              </a:rPr>
              <a:t>센서를 통해 얻어진</a:t>
            </a:r>
            <a:endParaRPr lang="en-US" altLang="ko-KR" sz="1400" dirty="0">
              <a:solidFill>
                <a:srgbClr val="595959"/>
              </a:solidFill>
            </a:endParaRPr>
          </a:p>
          <a:p>
            <a:pPr algn="ctr"/>
            <a:endParaRPr lang="en-US" altLang="ko-KR" sz="1400" dirty="0">
              <a:solidFill>
                <a:srgbClr val="595959"/>
              </a:solidFill>
            </a:endParaRPr>
          </a:p>
          <a:p>
            <a:pPr algn="ctr"/>
            <a:r>
              <a:rPr lang="ko-KR" altLang="en-US" sz="1400" dirty="0">
                <a:solidFill>
                  <a:srgbClr val="595959"/>
                </a:solidFill>
              </a:rPr>
              <a:t>개인의 위치정보를 이용하여</a:t>
            </a:r>
            <a:endParaRPr lang="en-US" altLang="ko-KR" sz="1400" dirty="0">
              <a:solidFill>
                <a:srgbClr val="595959"/>
              </a:solidFill>
            </a:endParaRPr>
          </a:p>
          <a:p>
            <a:pPr algn="ctr"/>
            <a:endParaRPr lang="en-US" altLang="ko-KR" sz="1400" dirty="0">
              <a:solidFill>
                <a:srgbClr val="595959"/>
              </a:solidFill>
            </a:endParaRPr>
          </a:p>
          <a:p>
            <a:pPr algn="ctr"/>
            <a:r>
              <a:rPr lang="ko-KR" altLang="en-US" sz="1400" dirty="0">
                <a:solidFill>
                  <a:srgbClr val="595959"/>
                </a:solidFill>
              </a:rPr>
              <a:t>사용자의 목적에 맞게끔</a:t>
            </a:r>
            <a:endParaRPr lang="en-US" altLang="ko-KR" sz="1400" dirty="0">
              <a:solidFill>
                <a:srgbClr val="595959"/>
              </a:solidFill>
            </a:endParaRPr>
          </a:p>
          <a:p>
            <a:pPr algn="ctr"/>
            <a:endParaRPr lang="en-US" altLang="ko-KR" sz="1400" dirty="0">
              <a:solidFill>
                <a:srgbClr val="595959"/>
              </a:solidFill>
            </a:endParaRPr>
          </a:p>
          <a:p>
            <a:pPr algn="ctr"/>
            <a:r>
              <a:rPr lang="ko-KR" altLang="en-US" sz="1400" dirty="0">
                <a:solidFill>
                  <a:srgbClr val="595959"/>
                </a:solidFill>
              </a:rPr>
              <a:t>다양한 편의 서비스를 제공하는 </a:t>
            </a:r>
            <a:r>
              <a:rPr lang="en-US" altLang="ko-KR" sz="1400" dirty="0">
                <a:solidFill>
                  <a:srgbClr val="595959"/>
                </a:solidFill>
              </a:rPr>
              <a:t>App</a:t>
            </a:r>
            <a:r>
              <a:rPr lang="ko-KR" altLang="en-US" sz="1400" dirty="0">
                <a:solidFill>
                  <a:srgbClr val="595959"/>
                </a:solidFill>
              </a:rPr>
              <a:t>으로 개발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20175" y="1471367"/>
            <a:ext cx="238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400" b="1" dirty="0">
                <a:solidFill>
                  <a:srgbClr val="595959"/>
                </a:solidFill>
              </a:rPr>
              <a:t>Android </a:t>
            </a:r>
            <a:r>
              <a:rPr lang="ko-KR" altLang="en-US" sz="1400" b="1" dirty="0">
                <a:solidFill>
                  <a:srgbClr val="595959"/>
                </a:solidFill>
              </a:rPr>
              <a:t>모바일 앱 개발</a:t>
            </a:r>
            <a:endParaRPr lang="en-US" altLang="ko-KR" sz="1400" b="1" dirty="0">
              <a:solidFill>
                <a:srgbClr val="595959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20176" y="2480171"/>
            <a:ext cx="238215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>
                <a:solidFill>
                  <a:srgbClr val="595959"/>
                </a:solidFill>
              </a:rPr>
              <a:t> * </a:t>
            </a:r>
            <a:r>
              <a:rPr lang="ko-KR" altLang="en-US" sz="1000" dirty="0">
                <a:solidFill>
                  <a:srgbClr val="595959"/>
                </a:solidFill>
              </a:rPr>
              <a:t>하나의 지도에서 본인과 특정 대상의 위치정보를 동시에 표시하는 기능</a:t>
            </a:r>
            <a:endParaRPr lang="en-US" altLang="ko-KR" sz="1000" dirty="0">
              <a:solidFill>
                <a:srgbClr val="595959"/>
              </a:solidFill>
            </a:endParaRPr>
          </a:p>
          <a:p>
            <a:pPr fontAlgn="base"/>
            <a:endParaRPr lang="ko-KR" altLang="en-US" sz="1000" dirty="0">
              <a:solidFill>
                <a:srgbClr val="595959"/>
              </a:solidFill>
            </a:endParaRPr>
          </a:p>
          <a:p>
            <a:pPr fontAlgn="base"/>
            <a:r>
              <a:rPr lang="en-US" altLang="ko-KR" sz="1000" dirty="0">
                <a:solidFill>
                  <a:srgbClr val="595959"/>
                </a:solidFill>
              </a:rPr>
              <a:t> * </a:t>
            </a:r>
            <a:r>
              <a:rPr lang="ko-KR" altLang="en-US" sz="1000" dirty="0">
                <a:solidFill>
                  <a:srgbClr val="595959"/>
                </a:solidFill>
              </a:rPr>
              <a:t>특정 위치를 </a:t>
            </a:r>
            <a:r>
              <a:rPr lang="en-US" altLang="ko-KR" sz="1000" dirty="0">
                <a:solidFill>
                  <a:srgbClr val="595959"/>
                </a:solidFill>
              </a:rPr>
              <a:t>Pin </a:t>
            </a:r>
            <a:r>
              <a:rPr lang="ko-KR" altLang="en-US" sz="1000" dirty="0">
                <a:solidFill>
                  <a:srgbClr val="595959"/>
                </a:solidFill>
              </a:rPr>
              <a:t>지정하여 타인에게 위치를 알릴 수 있는 기능</a:t>
            </a:r>
            <a:endParaRPr lang="en-US" altLang="ko-KR" sz="1000" dirty="0">
              <a:solidFill>
                <a:srgbClr val="595959"/>
              </a:solidFill>
            </a:endParaRPr>
          </a:p>
          <a:p>
            <a:pPr fontAlgn="base"/>
            <a:endParaRPr lang="ko-KR" altLang="en-US" sz="1000" dirty="0">
              <a:solidFill>
                <a:srgbClr val="595959"/>
              </a:solidFill>
            </a:endParaRPr>
          </a:p>
          <a:p>
            <a:pPr fontAlgn="base"/>
            <a:r>
              <a:rPr lang="en-US" altLang="ko-KR" sz="1000" dirty="0">
                <a:solidFill>
                  <a:srgbClr val="595959"/>
                </a:solidFill>
              </a:rPr>
              <a:t> * </a:t>
            </a:r>
            <a:r>
              <a:rPr lang="ko-KR" altLang="en-US" sz="1000" dirty="0">
                <a:solidFill>
                  <a:srgbClr val="595959"/>
                </a:solidFill>
              </a:rPr>
              <a:t>지정한 위치에 도착 시</a:t>
            </a:r>
            <a:r>
              <a:rPr lang="en-US" altLang="ko-KR" sz="1000" dirty="0">
                <a:solidFill>
                  <a:srgbClr val="595959"/>
                </a:solidFill>
              </a:rPr>
              <a:t>, </a:t>
            </a:r>
            <a:r>
              <a:rPr lang="ko-KR" altLang="en-US" sz="1000" dirty="0">
                <a:solidFill>
                  <a:srgbClr val="595959"/>
                </a:solidFill>
              </a:rPr>
              <a:t>상대방에게 알람을 띄우게 하는 기능</a:t>
            </a:r>
            <a:endParaRPr lang="en-US" altLang="ko-KR" sz="1000" dirty="0">
              <a:solidFill>
                <a:srgbClr val="595959"/>
              </a:solidFill>
            </a:endParaRPr>
          </a:p>
          <a:p>
            <a:pPr fontAlgn="base"/>
            <a:endParaRPr lang="ko-KR" altLang="en-US" sz="1000" dirty="0">
              <a:solidFill>
                <a:srgbClr val="595959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595959"/>
                </a:solidFill>
              </a:rPr>
              <a:t> </a:t>
            </a:r>
            <a:r>
              <a:rPr lang="en-US" altLang="ko-KR" sz="1000" dirty="0">
                <a:solidFill>
                  <a:srgbClr val="595959"/>
                </a:solidFill>
              </a:rPr>
              <a:t>* </a:t>
            </a:r>
            <a:r>
              <a:rPr lang="ko-KR" altLang="en-US" sz="1000" dirty="0">
                <a:solidFill>
                  <a:srgbClr val="595959"/>
                </a:solidFill>
              </a:rPr>
              <a:t>실시간 의사소통을 위한 채팅 기능</a:t>
            </a:r>
            <a:endParaRPr lang="en-US" altLang="ko-KR" sz="1000" dirty="0">
              <a:solidFill>
                <a:srgbClr val="595959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561612" y="780142"/>
            <a:ext cx="2576287" cy="5377542"/>
            <a:chOff x="903513" y="765628"/>
            <a:chExt cx="2576287" cy="5377542"/>
          </a:xfrm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903513" y="765628"/>
              <a:ext cx="2576287" cy="5377542"/>
            </a:xfrm>
            <a:prstGeom prst="roundRect">
              <a:avLst>
                <a:gd name="adj" fmla="val 1296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000577" y="1253669"/>
              <a:ext cx="2382159" cy="44014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8658676" y="1471367"/>
            <a:ext cx="238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b="1" dirty="0">
                <a:solidFill>
                  <a:srgbClr val="595959"/>
                </a:solidFill>
              </a:rPr>
              <a:t>데이터 관리 서버 개발</a:t>
            </a:r>
            <a:endParaRPr lang="en-US" altLang="ko-KR" sz="1400" b="1" dirty="0">
              <a:solidFill>
                <a:srgbClr val="595959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658676" y="2551975"/>
            <a:ext cx="23821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>
                <a:solidFill>
                  <a:srgbClr val="595959"/>
                </a:solidFill>
              </a:rPr>
              <a:t> * </a:t>
            </a:r>
            <a:r>
              <a:rPr lang="ko-KR" altLang="en-US" sz="1000" dirty="0">
                <a:solidFill>
                  <a:srgbClr val="595959"/>
                </a:solidFill>
              </a:rPr>
              <a:t>사용자의 </a:t>
            </a:r>
            <a:r>
              <a:rPr lang="en-US" altLang="ko-KR" sz="1000" dirty="0">
                <a:solidFill>
                  <a:srgbClr val="595959"/>
                </a:solidFill>
              </a:rPr>
              <a:t>ID </a:t>
            </a:r>
            <a:r>
              <a:rPr lang="ko-KR" altLang="en-US" sz="1000" dirty="0">
                <a:solidFill>
                  <a:srgbClr val="595959"/>
                </a:solidFill>
              </a:rPr>
              <a:t>및 디바이스의 </a:t>
            </a:r>
            <a:r>
              <a:rPr lang="en-US" altLang="ko-KR" sz="1000" dirty="0">
                <a:solidFill>
                  <a:srgbClr val="595959"/>
                </a:solidFill>
              </a:rPr>
              <a:t>MAC address </a:t>
            </a:r>
            <a:r>
              <a:rPr lang="ko-KR" altLang="en-US" sz="1000" dirty="0">
                <a:solidFill>
                  <a:srgbClr val="595959"/>
                </a:solidFill>
              </a:rPr>
              <a:t>정보 저장 기능</a:t>
            </a:r>
            <a:endParaRPr lang="en-US" altLang="ko-KR" sz="1000" dirty="0">
              <a:solidFill>
                <a:srgbClr val="595959"/>
              </a:solidFill>
            </a:endParaRPr>
          </a:p>
          <a:p>
            <a:pPr fontAlgn="base"/>
            <a:endParaRPr lang="ko-KR" altLang="en-US" sz="1000" dirty="0">
              <a:solidFill>
                <a:srgbClr val="595959"/>
              </a:solidFill>
            </a:endParaRPr>
          </a:p>
          <a:p>
            <a:pPr fontAlgn="base"/>
            <a:r>
              <a:rPr lang="en-US" altLang="ko-KR" sz="1000" dirty="0">
                <a:solidFill>
                  <a:srgbClr val="595959"/>
                </a:solidFill>
              </a:rPr>
              <a:t> * </a:t>
            </a:r>
            <a:r>
              <a:rPr lang="ko-KR" altLang="en-US" sz="1000" dirty="0">
                <a:solidFill>
                  <a:srgbClr val="595959"/>
                </a:solidFill>
              </a:rPr>
              <a:t>지정한 사용자만을 묶어 위치정보 공유</a:t>
            </a:r>
            <a:endParaRPr lang="en-US" altLang="ko-KR" sz="1000" dirty="0">
              <a:solidFill>
                <a:srgbClr val="595959"/>
              </a:solidFill>
            </a:endParaRPr>
          </a:p>
          <a:p>
            <a:pPr fontAlgn="base"/>
            <a:endParaRPr lang="ko-KR" altLang="en-US" sz="1000" dirty="0">
              <a:solidFill>
                <a:srgbClr val="595959"/>
              </a:solidFill>
            </a:endParaRPr>
          </a:p>
          <a:p>
            <a:pPr fontAlgn="base"/>
            <a:r>
              <a:rPr lang="en-US" altLang="ko-KR" sz="1000" dirty="0">
                <a:solidFill>
                  <a:srgbClr val="595959"/>
                </a:solidFill>
              </a:rPr>
              <a:t> * </a:t>
            </a:r>
            <a:r>
              <a:rPr lang="ko-KR" altLang="en-US" sz="1000" dirty="0">
                <a:solidFill>
                  <a:srgbClr val="595959"/>
                </a:solidFill>
              </a:rPr>
              <a:t>지정한 사용자들만의 채팅을 위한 공간 형성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6246DD-22BE-49B0-9E1B-5A39D82C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276" y="4160736"/>
            <a:ext cx="1184958" cy="13752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8985E3-0693-4BC0-811F-8561FABADE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98" y="4263499"/>
            <a:ext cx="1369511" cy="127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573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57185" y="539507"/>
            <a:ext cx="467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App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실행화면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DC14F4-055B-4555-8170-B1A221F1B920}"/>
              </a:ext>
            </a:extLst>
          </p:cNvPr>
          <p:cNvGrpSpPr/>
          <p:nvPr/>
        </p:nvGrpSpPr>
        <p:grpSpPr>
          <a:xfrm>
            <a:off x="2469043" y="1050155"/>
            <a:ext cx="2576287" cy="5377542"/>
            <a:chOff x="1579787" y="1050155"/>
            <a:chExt cx="2576287" cy="5377542"/>
          </a:xfrm>
        </p:grpSpPr>
        <p:grpSp>
          <p:nvGrpSpPr>
            <p:cNvPr id="9" name="그룹 8"/>
            <p:cNvGrpSpPr/>
            <p:nvPr/>
          </p:nvGrpSpPr>
          <p:grpSpPr>
            <a:xfrm>
              <a:off x="1579787" y="1050155"/>
              <a:ext cx="2576287" cy="5377542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3C748A-A32B-4015-AAF7-333869BE7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850" y="1538196"/>
              <a:ext cx="2382159" cy="440145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921664-D2BE-4D70-95A2-7B0E654F6FFF}"/>
              </a:ext>
            </a:extLst>
          </p:cNvPr>
          <p:cNvGrpSpPr/>
          <p:nvPr/>
        </p:nvGrpSpPr>
        <p:grpSpPr>
          <a:xfrm>
            <a:off x="7146671" y="1050155"/>
            <a:ext cx="2576287" cy="5377542"/>
            <a:chOff x="7146671" y="1050155"/>
            <a:chExt cx="2576287" cy="5377542"/>
          </a:xfrm>
        </p:grpSpPr>
        <p:grpSp>
          <p:nvGrpSpPr>
            <p:cNvPr id="20" name="그룹 19"/>
            <p:cNvGrpSpPr/>
            <p:nvPr/>
          </p:nvGrpSpPr>
          <p:grpSpPr>
            <a:xfrm>
              <a:off x="7146671" y="1050155"/>
              <a:ext cx="2576287" cy="5377542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3D58FF4-A511-4F4E-84E5-FF09A3E62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735" y="1538196"/>
              <a:ext cx="2401677" cy="4401459"/>
            </a:xfrm>
            <a:prstGeom prst="rect">
              <a:avLst/>
            </a:prstGeom>
          </p:spPr>
        </p:pic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D7AF884-871A-4C30-8416-FCDB8D79E9FE}"/>
              </a:ext>
            </a:extLst>
          </p:cNvPr>
          <p:cNvSpPr/>
          <p:nvPr/>
        </p:nvSpPr>
        <p:spPr>
          <a:xfrm>
            <a:off x="5557837" y="3232621"/>
            <a:ext cx="1076325" cy="3927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7E839F-4EF9-4762-94CE-89F48AE612B2}"/>
              </a:ext>
            </a:extLst>
          </p:cNvPr>
          <p:cNvSpPr/>
          <p:nvPr/>
        </p:nvSpPr>
        <p:spPr>
          <a:xfrm>
            <a:off x="7346825" y="3848100"/>
            <a:ext cx="2187699" cy="542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13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505927-2A74-41A5-864D-BE68E9F1A7DB}"/>
              </a:ext>
            </a:extLst>
          </p:cNvPr>
          <p:cNvGrpSpPr>
            <a:grpSpLocks noChangeAspect="1"/>
          </p:cNvGrpSpPr>
          <p:nvPr/>
        </p:nvGrpSpPr>
        <p:grpSpPr>
          <a:xfrm>
            <a:off x="1399617" y="924376"/>
            <a:ext cx="2303361" cy="4807858"/>
            <a:chOff x="1246164" y="488042"/>
            <a:chExt cx="1575048" cy="3287633"/>
          </a:xfrm>
        </p:grpSpPr>
        <p:grpSp>
          <p:nvGrpSpPr>
            <p:cNvPr id="9" name="그룹 8"/>
            <p:cNvGrpSpPr/>
            <p:nvPr/>
          </p:nvGrpSpPr>
          <p:grpSpPr>
            <a:xfrm>
              <a:off x="1246164" y="488042"/>
              <a:ext cx="1575048" cy="3287633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252D29-3E68-43D6-BC23-8BD825AA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09" y="786412"/>
              <a:ext cx="1486456" cy="269089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1FA78E7-BEAF-4055-8ADC-8E8862C689B3}"/>
              </a:ext>
            </a:extLst>
          </p:cNvPr>
          <p:cNvGrpSpPr>
            <a:grpSpLocks noChangeAspect="1"/>
          </p:cNvGrpSpPr>
          <p:nvPr/>
        </p:nvGrpSpPr>
        <p:grpSpPr>
          <a:xfrm>
            <a:off x="4944319" y="924379"/>
            <a:ext cx="2303361" cy="4807857"/>
            <a:chOff x="3925864" y="488042"/>
            <a:chExt cx="1575048" cy="3287633"/>
          </a:xfrm>
        </p:grpSpPr>
        <p:grpSp>
          <p:nvGrpSpPr>
            <p:cNvPr id="28" name="그룹 27"/>
            <p:cNvGrpSpPr/>
            <p:nvPr/>
          </p:nvGrpSpPr>
          <p:grpSpPr>
            <a:xfrm>
              <a:off x="3925864" y="488042"/>
              <a:ext cx="1575048" cy="3287633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2000" i="1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D0562AE-E0D1-4122-8830-E9AE44717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05" y="786412"/>
              <a:ext cx="1456365" cy="269089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A8B915C-D4BB-4767-BB64-4F3AAC285191}"/>
              </a:ext>
            </a:extLst>
          </p:cNvPr>
          <p:cNvGrpSpPr>
            <a:grpSpLocks noChangeAspect="1"/>
          </p:cNvGrpSpPr>
          <p:nvPr/>
        </p:nvGrpSpPr>
        <p:grpSpPr>
          <a:xfrm>
            <a:off x="8489021" y="924381"/>
            <a:ext cx="2303360" cy="4807855"/>
            <a:chOff x="6605564" y="488042"/>
            <a:chExt cx="1575048" cy="3287633"/>
          </a:xfrm>
        </p:grpSpPr>
        <p:grpSp>
          <p:nvGrpSpPr>
            <p:cNvPr id="31" name="그룹 30"/>
            <p:cNvGrpSpPr/>
            <p:nvPr/>
          </p:nvGrpSpPr>
          <p:grpSpPr>
            <a:xfrm>
              <a:off x="6605564" y="488042"/>
              <a:ext cx="1575048" cy="3287633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2000" i="1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65DDDBB-54FC-41F5-886D-B3BB20F6A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905" y="786412"/>
              <a:ext cx="1456365" cy="2690890"/>
            </a:xfrm>
            <a:prstGeom prst="rect">
              <a:avLst/>
            </a:prstGeom>
          </p:spPr>
        </p:pic>
      </p:grp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3BAE5D7B-53A9-49F5-912D-F275F59C27DC}"/>
              </a:ext>
            </a:extLst>
          </p:cNvPr>
          <p:cNvSpPr/>
          <p:nvPr/>
        </p:nvSpPr>
        <p:spPr>
          <a:xfrm>
            <a:off x="3881407" y="2935544"/>
            <a:ext cx="881093" cy="3029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616B5A0-3221-4AD3-81BD-6175EE374D77}"/>
              </a:ext>
            </a:extLst>
          </p:cNvPr>
          <p:cNvSpPr/>
          <p:nvPr/>
        </p:nvSpPr>
        <p:spPr>
          <a:xfrm>
            <a:off x="7427804" y="2935544"/>
            <a:ext cx="881093" cy="3029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2E1140-BCEA-48AD-84BD-6E4AD54066C5}"/>
              </a:ext>
            </a:extLst>
          </p:cNvPr>
          <p:cNvSpPr/>
          <p:nvPr/>
        </p:nvSpPr>
        <p:spPr>
          <a:xfrm>
            <a:off x="8651751" y="1895475"/>
            <a:ext cx="1977898" cy="590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1CD91B-CE64-4CC3-9E88-2C250A5A5892}"/>
              </a:ext>
            </a:extLst>
          </p:cNvPr>
          <p:cNvSpPr/>
          <p:nvPr/>
        </p:nvSpPr>
        <p:spPr>
          <a:xfrm>
            <a:off x="6475410" y="3124201"/>
            <a:ext cx="563565" cy="2952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644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6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399617" y="924376"/>
            <a:ext cx="2303361" cy="4807858"/>
            <a:chOff x="903513" y="765628"/>
            <a:chExt cx="2576287" cy="5377542"/>
          </a:xfrm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모서리가 둥근 직사각형 3"/>
            <p:cNvSpPr/>
            <p:nvPr/>
          </p:nvSpPr>
          <p:spPr>
            <a:xfrm>
              <a:off x="903513" y="765628"/>
              <a:ext cx="2576287" cy="5377542"/>
            </a:xfrm>
            <a:prstGeom prst="roundRect">
              <a:avLst>
                <a:gd name="adj" fmla="val 1296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000577" y="1253669"/>
              <a:ext cx="2382159" cy="44014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944319" y="924379"/>
            <a:ext cx="2303361" cy="4807857"/>
            <a:chOff x="903513" y="765628"/>
            <a:chExt cx="2576287" cy="5377542"/>
          </a:xfrm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모서리가 둥근 직사각형 28"/>
            <p:cNvSpPr/>
            <p:nvPr/>
          </p:nvSpPr>
          <p:spPr>
            <a:xfrm>
              <a:off x="903513" y="765628"/>
              <a:ext cx="2576287" cy="5377542"/>
            </a:xfrm>
            <a:prstGeom prst="roundRect">
              <a:avLst>
                <a:gd name="adj" fmla="val 1296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000577" y="1253669"/>
              <a:ext cx="2382159" cy="44014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2000" i="1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3BAE5D7B-53A9-49F5-912D-F275F59C27DC}"/>
              </a:ext>
            </a:extLst>
          </p:cNvPr>
          <p:cNvSpPr/>
          <p:nvPr/>
        </p:nvSpPr>
        <p:spPr>
          <a:xfrm>
            <a:off x="3881407" y="2935544"/>
            <a:ext cx="881093" cy="3029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4D7664-8A3B-44D7-99DD-50D300020C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53" y="1360716"/>
            <a:ext cx="2154606" cy="39351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BE2775-A6C0-4363-BED8-015AB1779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95" y="924376"/>
            <a:ext cx="3007917" cy="51727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4721D2-96D9-4DCD-B210-9B19DD510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95" y="533796"/>
            <a:ext cx="1286054" cy="39058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80D3FB-37A8-4BDA-BA7A-E042016D7FD1}"/>
              </a:ext>
            </a:extLst>
          </p:cNvPr>
          <p:cNvSpPr/>
          <p:nvPr/>
        </p:nvSpPr>
        <p:spPr>
          <a:xfrm>
            <a:off x="8699129" y="1885949"/>
            <a:ext cx="2435596" cy="2143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444FCB-1BB8-4564-AF1F-1B8114310FEB}"/>
              </a:ext>
            </a:extLst>
          </p:cNvPr>
          <p:cNvCxnSpPr/>
          <p:nvPr/>
        </p:nvCxnSpPr>
        <p:spPr>
          <a:xfrm>
            <a:off x="9536949" y="2276529"/>
            <a:ext cx="89292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5DBAAD6-B7CC-4D14-A237-03F67E187E12}"/>
              </a:ext>
            </a:extLst>
          </p:cNvPr>
          <p:cNvCxnSpPr/>
          <p:nvPr/>
        </p:nvCxnSpPr>
        <p:spPr>
          <a:xfrm>
            <a:off x="9555999" y="3352854"/>
            <a:ext cx="89292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52E5966C-9AC8-45CA-AA58-8392584166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94" y="1360715"/>
            <a:ext cx="2170679" cy="393517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37D3ED-A0FB-4F92-9D15-462AF349B6B8}"/>
              </a:ext>
            </a:extLst>
          </p:cNvPr>
          <p:cNvSpPr/>
          <p:nvPr/>
        </p:nvSpPr>
        <p:spPr>
          <a:xfrm>
            <a:off x="5088000" y="2592644"/>
            <a:ext cx="1977898" cy="590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2636F1-644D-4978-8C04-EB87D2B7B5F2}"/>
              </a:ext>
            </a:extLst>
          </p:cNvPr>
          <p:cNvSpPr/>
          <p:nvPr/>
        </p:nvSpPr>
        <p:spPr>
          <a:xfrm>
            <a:off x="2926100" y="3125122"/>
            <a:ext cx="563565" cy="2952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847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4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5B41C5-D854-4A5A-BB74-319C75B47538}"/>
              </a:ext>
            </a:extLst>
          </p:cNvPr>
          <p:cNvGrpSpPr/>
          <p:nvPr/>
        </p:nvGrpSpPr>
        <p:grpSpPr>
          <a:xfrm>
            <a:off x="2382488" y="3476625"/>
            <a:ext cx="1575048" cy="3287633"/>
            <a:chOff x="3134963" y="3476625"/>
            <a:chExt cx="1575048" cy="3287633"/>
          </a:xfrm>
        </p:grpSpPr>
        <p:grpSp>
          <p:nvGrpSpPr>
            <p:cNvPr id="28" name="그룹 27"/>
            <p:cNvGrpSpPr/>
            <p:nvPr/>
          </p:nvGrpSpPr>
          <p:grpSpPr>
            <a:xfrm>
              <a:off x="3134963" y="3476625"/>
              <a:ext cx="1575048" cy="3287633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2000" i="1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D1BCB4-A452-454A-97E8-195D0219C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304" y="3774995"/>
              <a:ext cx="1456365" cy="2690891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BCB7FF-97DE-4346-8414-6008F0ED69B2}"/>
              </a:ext>
            </a:extLst>
          </p:cNvPr>
          <p:cNvGrpSpPr/>
          <p:nvPr/>
        </p:nvGrpSpPr>
        <p:grpSpPr>
          <a:xfrm>
            <a:off x="2382488" y="93739"/>
            <a:ext cx="1575048" cy="3287633"/>
            <a:chOff x="3134964" y="93742"/>
            <a:chExt cx="1575048" cy="3287633"/>
          </a:xfrm>
        </p:grpSpPr>
        <p:grpSp>
          <p:nvGrpSpPr>
            <p:cNvPr id="9" name="그룹 8"/>
            <p:cNvGrpSpPr/>
            <p:nvPr/>
          </p:nvGrpSpPr>
          <p:grpSpPr>
            <a:xfrm>
              <a:off x="3134964" y="93742"/>
              <a:ext cx="1575048" cy="3287633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240F33-470C-49F9-B8F5-85914AC78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506" y="392111"/>
              <a:ext cx="1483743" cy="269089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16BD99-5E1C-4D41-B6F4-088E23769E57}"/>
              </a:ext>
            </a:extLst>
          </p:cNvPr>
          <p:cNvGrpSpPr/>
          <p:nvPr/>
        </p:nvGrpSpPr>
        <p:grpSpPr>
          <a:xfrm>
            <a:off x="5308476" y="93742"/>
            <a:ext cx="1575048" cy="3287633"/>
            <a:chOff x="5453039" y="93742"/>
            <a:chExt cx="1575048" cy="328763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53039" y="93742"/>
              <a:ext cx="1575048" cy="3287633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2000" i="1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0AB027-8F4D-4DC8-8A09-51E0FF72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2379" y="392111"/>
              <a:ext cx="1456365" cy="2690891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D3CEE0-6F37-41CF-BD09-65F338D919E5}"/>
              </a:ext>
            </a:extLst>
          </p:cNvPr>
          <p:cNvGrpSpPr/>
          <p:nvPr/>
        </p:nvGrpSpPr>
        <p:grpSpPr>
          <a:xfrm>
            <a:off x="8234464" y="93739"/>
            <a:ext cx="1575048" cy="3287633"/>
            <a:chOff x="7771114" y="93742"/>
            <a:chExt cx="1575048" cy="3287633"/>
          </a:xfrm>
        </p:grpSpPr>
        <p:grpSp>
          <p:nvGrpSpPr>
            <p:cNvPr id="34" name="그룹 33"/>
            <p:cNvGrpSpPr/>
            <p:nvPr/>
          </p:nvGrpSpPr>
          <p:grpSpPr>
            <a:xfrm>
              <a:off x="7771114" y="93742"/>
              <a:ext cx="1575048" cy="3287633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2000" i="1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AD88341-156A-461F-A1BC-7A28DD04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454" y="392111"/>
              <a:ext cx="1456365" cy="269089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BD1C66-8C6B-4496-9C80-BE2B537344F3}"/>
              </a:ext>
            </a:extLst>
          </p:cNvPr>
          <p:cNvGrpSpPr/>
          <p:nvPr/>
        </p:nvGrpSpPr>
        <p:grpSpPr>
          <a:xfrm>
            <a:off x="8234462" y="3476625"/>
            <a:ext cx="1575048" cy="3287633"/>
            <a:chOff x="7771113" y="3476621"/>
            <a:chExt cx="1575048" cy="328763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E68BDB2-73FE-44B2-8285-E3A87EBDA857}"/>
                </a:ext>
              </a:extLst>
            </p:cNvPr>
            <p:cNvGrpSpPr/>
            <p:nvPr/>
          </p:nvGrpSpPr>
          <p:grpSpPr>
            <a:xfrm>
              <a:off x="7771113" y="3476621"/>
              <a:ext cx="1575048" cy="3287633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모서리가 둥근 직사각형 34">
                <a:extLst>
                  <a:ext uri="{FF2B5EF4-FFF2-40B4-BE49-F238E27FC236}">
                    <a16:creationId xmlns:a16="http://schemas.microsoft.com/office/drawing/2014/main" id="{4B6AB7EB-F813-4E95-94BC-D117B0249491}"/>
                  </a:ext>
                </a:extLst>
              </p:cNvPr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모서리가 둥근 직사각형 35">
                <a:extLst>
                  <a:ext uri="{FF2B5EF4-FFF2-40B4-BE49-F238E27FC236}">
                    <a16:creationId xmlns:a16="http://schemas.microsoft.com/office/drawing/2014/main" id="{10F14834-6BEE-464D-AA77-A90CA0FBDDD3}"/>
                  </a:ext>
                </a:extLst>
              </p:cNvPr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2000" i="1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E477A88-4F4B-4501-8947-0C756D0F7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1834" y="3774991"/>
              <a:ext cx="1466302" cy="2690891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00CAE7-4C2C-4021-AA8E-1A5E6EDD76A8}"/>
              </a:ext>
            </a:extLst>
          </p:cNvPr>
          <p:cNvSpPr/>
          <p:nvPr/>
        </p:nvSpPr>
        <p:spPr>
          <a:xfrm>
            <a:off x="3766566" y="497682"/>
            <a:ext cx="114872" cy="229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89B789-78F9-4F9A-AC25-05204CF6DB79}"/>
              </a:ext>
            </a:extLst>
          </p:cNvPr>
          <p:cNvSpPr/>
          <p:nvPr/>
        </p:nvSpPr>
        <p:spPr>
          <a:xfrm>
            <a:off x="6026459" y="727678"/>
            <a:ext cx="772010" cy="192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08BF18-0161-45B8-AA1C-F881A26A7039}"/>
              </a:ext>
            </a:extLst>
          </p:cNvPr>
          <p:cNvSpPr txBox="1"/>
          <p:nvPr/>
        </p:nvSpPr>
        <p:spPr>
          <a:xfrm>
            <a:off x="558800" y="1552887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</a:rPr>
              <a:t>Device</a:t>
            </a:r>
            <a:r>
              <a:rPr lang="ko-KR" altLang="en-US" dirty="0">
                <a:solidFill>
                  <a:srgbClr val="595959"/>
                </a:solidFill>
              </a:rPr>
              <a:t> </a:t>
            </a:r>
            <a:r>
              <a:rPr lang="en-US" altLang="ko-KR" dirty="0">
                <a:solidFill>
                  <a:srgbClr val="595959"/>
                </a:solidFill>
              </a:rPr>
              <a:t>A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E1A94-E6B7-4BCA-A7A1-727C7AA2EA6C}"/>
              </a:ext>
            </a:extLst>
          </p:cNvPr>
          <p:cNvSpPr txBox="1"/>
          <p:nvPr/>
        </p:nvSpPr>
        <p:spPr>
          <a:xfrm>
            <a:off x="558800" y="4935774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</a:rPr>
              <a:t>Device</a:t>
            </a:r>
            <a:r>
              <a:rPr lang="ko-KR" altLang="en-US" dirty="0">
                <a:solidFill>
                  <a:srgbClr val="595959"/>
                </a:solidFill>
              </a:rPr>
              <a:t> </a:t>
            </a:r>
            <a:r>
              <a:rPr lang="en-US" altLang="ko-KR" dirty="0">
                <a:solidFill>
                  <a:srgbClr val="595959"/>
                </a:solidFill>
              </a:rPr>
              <a:t>B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C1050880-609A-4341-A957-25B0EA29B2EE}"/>
              </a:ext>
            </a:extLst>
          </p:cNvPr>
          <p:cNvSpPr/>
          <p:nvPr/>
        </p:nvSpPr>
        <p:spPr>
          <a:xfrm>
            <a:off x="4192459" y="1586075"/>
            <a:ext cx="881093" cy="3029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63C31354-C672-4E39-A8FC-90EA394D605D}"/>
              </a:ext>
            </a:extLst>
          </p:cNvPr>
          <p:cNvSpPr/>
          <p:nvPr/>
        </p:nvSpPr>
        <p:spPr>
          <a:xfrm>
            <a:off x="7118447" y="1586075"/>
            <a:ext cx="881093" cy="3029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2B33838B-5DC6-442C-B2BF-3DAFF13CC0AF}"/>
              </a:ext>
            </a:extLst>
          </p:cNvPr>
          <p:cNvSpPr/>
          <p:nvPr/>
        </p:nvSpPr>
        <p:spPr>
          <a:xfrm>
            <a:off x="5655452" y="4973649"/>
            <a:ext cx="881093" cy="3029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E208E0-5BDD-42A8-8F3B-16A17072C5B8}"/>
              </a:ext>
            </a:extLst>
          </p:cNvPr>
          <p:cNvSpPr/>
          <p:nvPr/>
        </p:nvSpPr>
        <p:spPr>
          <a:xfrm>
            <a:off x="8358489" y="1178211"/>
            <a:ext cx="1319690" cy="317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8D61009-FA21-4E92-82EA-7D957C7CFB13}"/>
              </a:ext>
            </a:extLst>
          </p:cNvPr>
          <p:cNvSpPr/>
          <p:nvPr/>
        </p:nvSpPr>
        <p:spPr>
          <a:xfrm>
            <a:off x="8358489" y="4563569"/>
            <a:ext cx="1319690" cy="317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06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70916" y="740229"/>
            <a:ext cx="2576287" cy="5377542"/>
            <a:chOff x="903513" y="765628"/>
            <a:chExt cx="2576287" cy="5377542"/>
          </a:xfrm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모서리가 둥근 직사각형 3"/>
            <p:cNvSpPr/>
            <p:nvPr/>
          </p:nvSpPr>
          <p:spPr>
            <a:xfrm>
              <a:off x="903513" y="765628"/>
              <a:ext cx="2576287" cy="5377542"/>
            </a:xfrm>
            <a:prstGeom prst="roundRect">
              <a:avLst>
                <a:gd name="adj" fmla="val 1296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000577" y="1253669"/>
              <a:ext cx="2382159" cy="44014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D7AF884-871A-4C30-8416-FCDB8D79E9FE}"/>
              </a:ext>
            </a:extLst>
          </p:cNvPr>
          <p:cNvSpPr/>
          <p:nvPr/>
        </p:nvSpPr>
        <p:spPr>
          <a:xfrm>
            <a:off x="3871277" y="3232621"/>
            <a:ext cx="1076325" cy="3927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015648-C646-44F5-97A4-AD7A3EBE38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67" y="1228269"/>
            <a:ext cx="2406629" cy="440145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04FB20E-11E7-4455-81A2-335510DA5BB0}"/>
              </a:ext>
            </a:extLst>
          </p:cNvPr>
          <p:cNvGrpSpPr/>
          <p:nvPr/>
        </p:nvGrpSpPr>
        <p:grpSpPr>
          <a:xfrm>
            <a:off x="5271677" y="740228"/>
            <a:ext cx="2576287" cy="5377542"/>
            <a:chOff x="6958237" y="740228"/>
            <a:chExt cx="2576287" cy="5377542"/>
          </a:xfrm>
        </p:grpSpPr>
        <p:grpSp>
          <p:nvGrpSpPr>
            <p:cNvPr id="20" name="그룹 19"/>
            <p:cNvGrpSpPr/>
            <p:nvPr/>
          </p:nvGrpSpPr>
          <p:grpSpPr>
            <a:xfrm>
              <a:off x="6958237" y="740228"/>
              <a:ext cx="2576287" cy="5377542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AA46BD-4562-4416-B124-F1BC6E32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945" y="1228268"/>
              <a:ext cx="2388870" cy="4401459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E1913-01C2-4F0F-9115-64329A6A19A8}"/>
              </a:ext>
            </a:extLst>
          </p:cNvPr>
          <p:cNvSpPr/>
          <p:nvPr/>
        </p:nvSpPr>
        <p:spPr>
          <a:xfrm>
            <a:off x="1144888" y="2631091"/>
            <a:ext cx="2207911" cy="601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18E2EF-D1D1-4C87-9E98-1CFEC2B8EB20}"/>
              </a:ext>
            </a:extLst>
          </p:cNvPr>
          <p:cNvGrpSpPr/>
          <p:nvPr/>
        </p:nvGrpSpPr>
        <p:grpSpPr>
          <a:xfrm>
            <a:off x="8172039" y="740228"/>
            <a:ext cx="2576287" cy="5377542"/>
            <a:chOff x="8172039" y="740228"/>
            <a:chExt cx="2576287" cy="537754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D78730D-078A-4173-8C72-FEAE155051AF}"/>
                </a:ext>
              </a:extLst>
            </p:cNvPr>
            <p:cNvGrpSpPr/>
            <p:nvPr/>
          </p:nvGrpSpPr>
          <p:grpSpPr>
            <a:xfrm>
              <a:off x="8172039" y="740228"/>
              <a:ext cx="2576287" cy="5377542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모서리가 둥근 직사각형 20">
                <a:extLst>
                  <a:ext uri="{FF2B5EF4-FFF2-40B4-BE49-F238E27FC236}">
                    <a16:creationId xmlns:a16="http://schemas.microsoft.com/office/drawing/2014/main" id="{B561C60E-E907-404B-A69D-90F18A841B37}"/>
                  </a:ext>
                </a:extLst>
              </p:cNvPr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21">
                <a:extLst>
                  <a:ext uri="{FF2B5EF4-FFF2-40B4-BE49-F238E27FC236}">
                    <a16:creationId xmlns:a16="http://schemas.microsoft.com/office/drawing/2014/main" id="{C02BA79A-A11F-4C61-B6AF-5F54D87E997D}"/>
                  </a:ext>
                </a:extLst>
              </p:cNvPr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8C7B226-15F7-477D-8E3E-510682B5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104" y="1228268"/>
              <a:ext cx="2378054" cy="4401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155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E08BF18-0161-45B8-AA1C-F881A26A7039}"/>
              </a:ext>
            </a:extLst>
          </p:cNvPr>
          <p:cNvSpPr txBox="1"/>
          <p:nvPr/>
        </p:nvSpPr>
        <p:spPr>
          <a:xfrm>
            <a:off x="558800" y="1937035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</a:rPr>
              <a:t>Device</a:t>
            </a:r>
            <a:r>
              <a:rPr lang="ko-KR" altLang="en-US" dirty="0">
                <a:solidFill>
                  <a:srgbClr val="595959"/>
                </a:solidFill>
              </a:rPr>
              <a:t> </a:t>
            </a:r>
            <a:r>
              <a:rPr lang="en-US" altLang="ko-KR" dirty="0">
                <a:solidFill>
                  <a:srgbClr val="595959"/>
                </a:solidFill>
              </a:rPr>
              <a:t>A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E1A94-E6B7-4BCA-A7A1-727C7AA2EA6C}"/>
              </a:ext>
            </a:extLst>
          </p:cNvPr>
          <p:cNvSpPr txBox="1"/>
          <p:nvPr/>
        </p:nvSpPr>
        <p:spPr>
          <a:xfrm>
            <a:off x="558800" y="5099115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</a:rPr>
              <a:t>Device</a:t>
            </a:r>
            <a:r>
              <a:rPr lang="ko-KR" altLang="en-US" dirty="0">
                <a:solidFill>
                  <a:srgbClr val="595959"/>
                </a:solidFill>
              </a:rPr>
              <a:t> </a:t>
            </a:r>
            <a:r>
              <a:rPr lang="en-US" altLang="ko-KR" dirty="0">
                <a:solidFill>
                  <a:srgbClr val="595959"/>
                </a:solidFill>
              </a:rPr>
              <a:t>B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C1050880-609A-4341-A957-25B0EA29B2EE}"/>
              </a:ext>
            </a:extLst>
          </p:cNvPr>
          <p:cNvSpPr/>
          <p:nvPr/>
        </p:nvSpPr>
        <p:spPr>
          <a:xfrm>
            <a:off x="6290738" y="2005494"/>
            <a:ext cx="881093" cy="3029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2B33838B-5DC6-442C-B2BF-3DAFF13CC0AF}"/>
              </a:ext>
            </a:extLst>
          </p:cNvPr>
          <p:cNvSpPr/>
          <p:nvPr/>
        </p:nvSpPr>
        <p:spPr>
          <a:xfrm>
            <a:off x="6183935" y="5099115"/>
            <a:ext cx="881093" cy="3029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970EB0-A623-480D-91CF-23E6503B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5" y="4487848"/>
            <a:ext cx="4235622" cy="15918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242E45-3124-43A3-A343-5C3B5F43C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16" y="4487848"/>
            <a:ext cx="4264554" cy="15876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5EA1B7-8809-4ED6-9EC9-410AE6579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534" y="4757792"/>
            <a:ext cx="3267075" cy="1047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C62A24F-6BD1-4259-B353-702BE7793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955" y="4750530"/>
            <a:ext cx="3267075" cy="100012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F41D19-9A49-4293-A1F5-40B90181CB47}"/>
              </a:ext>
            </a:extLst>
          </p:cNvPr>
          <p:cNvGrpSpPr/>
          <p:nvPr/>
        </p:nvGrpSpPr>
        <p:grpSpPr>
          <a:xfrm>
            <a:off x="3166242" y="93739"/>
            <a:ext cx="1945672" cy="4061245"/>
            <a:chOff x="3166242" y="93739"/>
            <a:chExt cx="1945672" cy="4061245"/>
          </a:xfrm>
        </p:grpSpPr>
        <p:grpSp>
          <p:nvGrpSpPr>
            <p:cNvPr id="9" name="그룹 8"/>
            <p:cNvGrpSpPr>
              <a:grpSpLocks noChangeAspect="1"/>
            </p:cNvGrpSpPr>
            <p:nvPr/>
          </p:nvGrpSpPr>
          <p:grpSpPr>
            <a:xfrm>
              <a:off x="3166242" y="93739"/>
              <a:ext cx="1945672" cy="4061245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E795E8F-DC71-454E-A6FC-5C0095F91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79" y="462319"/>
              <a:ext cx="1797346" cy="3324084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58C75F-A1A2-45E8-85E5-08C8E973E778}"/>
              </a:ext>
            </a:extLst>
          </p:cNvPr>
          <p:cNvGrpSpPr/>
          <p:nvPr/>
        </p:nvGrpSpPr>
        <p:grpSpPr>
          <a:xfrm>
            <a:off x="8350656" y="93739"/>
            <a:ext cx="1945672" cy="4061245"/>
            <a:chOff x="8528086" y="93739"/>
            <a:chExt cx="1945672" cy="4061245"/>
          </a:xfrm>
        </p:grpSpPr>
        <p:grpSp>
          <p:nvGrpSpPr>
            <p:cNvPr id="34" name="그룹 33"/>
            <p:cNvGrpSpPr>
              <a:grpSpLocks noChangeAspect="1"/>
            </p:cNvGrpSpPr>
            <p:nvPr/>
          </p:nvGrpSpPr>
          <p:grpSpPr>
            <a:xfrm>
              <a:off x="8528086" y="93739"/>
              <a:ext cx="1945672" cy="4061245"/>
              <a:chOff x="903513" y="765628"/>
              <a:chExt cx="2576287" cy="5377542"/>
            </a:xfrm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903513" y="765628"/>
                <a:ext cx="2576287" cy="5377542"/>
              </a:xfrm>
              <a:prstGeom prst="roundRect">
                <a:avLst>
                  <a:gd name="adj" fmla="val 1296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1000577" y="1253669"/>
                <a:ext cx="2382159" cy="440145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2000" i="1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AF8F864-7EBC-4A44-B3A9-BD9C922E6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391" y="456999"/>
              <a:ext cx="1806053" cy="3329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1239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741</Words>
  <Application>Microsoft Office PowerPoint</Application>
  <PresentationFormat>와이드스크린</PresentationFormat>
  <Paragraphs>94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정훈 황</cp:lastModifiedBy>
  <cp:revision>61</cp:revision>
  <dcterms:created xsi:type="dcterms:W3CDTF">2016-09-25T16:15:44Z</dcterms:created>
  <dcterms:modified xsi:type="dcterms:W3CDTF">2018-12-16T12:46:34Z</dcterms:modified>
</cp:coreProperties>
</file>